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Lst>
  <p:notesMasterIdLst>
    <p:notesMasterId r:id="rId74"/>
  </p:notesMasterIdLst>
  <p:sldIdLst>
    <p:sldId id="256" r:id="rId3"/>
    <p:sldId id="353" r:id="rId4"/>
    <p:sldId id="352" r:id="rId5"/>
    <p:sldId id="346" r:id="rId6"/>
    <p:sldId id="347" r:id="rId7"/>
    <p:sldId id="348" r:id="rId8"/>
    <p:sldId id="349" r:id="rId9"/>
    <p:sldId id="339" r:id="rId10"/>
    <p:sldId id="340" r:id="rId11"/>
    <p:sldId id="341" r:id="rId12"/>
    <p:sldId id="338" r:id="rId13"/>
    <p:sldId id="332" r:id="rId14"/>
    <p:sldId id="333" r:id="rId15"/>
    <p:sldId id="334" r:id="rId16"/>
    <p:sldId id="335" r:id="rId17"/>
    <p:sldId id="336" r:id="rId18"/>
    <p:sldId id="337" r:id="rId19"/>
    <p:sldId id="324" r:id="rId20"/>
    <p:sldId id="325" r:id="rId21"/>
    <p:sldId id="326" r:id="rId22"/>
    <p:sldId id="327" r:id="rId23"/>
    <p:sldId id="328" r:id="rId24"/>
    <p:sldId id="329" r:id="rId25"/>
    <p:sldId id="330" r:id="rId26"/>
    <p:sldId id="322" r:id="rId27"/>
    <p:sldId id="323" r:id="rId28"/>
    <p:sldId id="317" r:id="rId29"/>
    <p:sldId id="318" r:id="rId30"/>
    <p:sldId id="319" r:id="rId31"/>
    <p:sldId id="320" r:id="rId32"/>
    <p:sldId id="321" r:id="rId33"/>
    <p:sldId id="312" r:id="rId34"/>
    <p:sldId id="257" r:id="rId35"/>
    <p:sldId id="313" r:id="rId36"/>
    <p:sldId id="314" r:id="rId37"/>
    <p:sldId id="315" r:id="rId38"/>
    <p:sldId id="316" r:id="rId39"/>
    <p:sldId id="289" r:id="rId40"/>
    <p:sldId id="290" r:id="rId41"/>
    <p:sldId id="309" r:id="rId42"/>
    <p:sldId id="310" r:id="rId43"/>
    <p:sldId id="311" r:id="rId44"/>
    <p:sldId id="291" r:id="rId45"/>
    <p:sldId id="292" r:id="rId46"/>
    <p:sldId id="293" r:id="rId47"/>
    <p:sldId id="294" r:id="rId48"/>
    <p:sldId id="295" r:id="rId49"/>
    <p:sldId id="297" r:id="rId50"/>
    <p:sldId id="298" r:id="rId51"/>
    <p:sldId id="299" r:id="rId52"/>
    <p:sldId id="300" r:id="rId53"/>
    <p:sldId id="301" r:id="rId54"/>
    <p:sldId id="302" r:id="rId55"/>
    <p:sldId id="303" r:id="rId56"/>
    <p:sldId id="304" r:id="rId57"/>
    <p:sldId id="305" r:id="rId58"/>
    <p:sldId id="269" r:id="rId59"/>
    <p:sldId id="258" r:id="rId60"/>
    <p:sldId id="286" r:id="rId61"/>
    <p:sldId id="342" r:id="rId62"/>
    <p:sldId id="343" r:id="rId63"/>
    <p:sldId id="344" r:id="rId64"/>
    <p:sldId id="345" r:id="rId65"/>
    <p:sldId id="288" r:id="rId66"/>
    <p:sldId id="268" r:id="rId67"/>
    <p:sldId id="284" r:id="rId68"/>
    <p:sldId id="281" r:id="rId69"/>
    <p:sldId id="282" r:id="rId70"/>
    <p:sldId id="285" r:id="rId71"/>
    <p:sldId id="264" r:id="rId72"/>
    <p:sldId id="270" r:id="rId73"/>
  </p:sldIdLst>
  <p:sldSz cx="9144000" cy="6858000" type="screen4x3"/>
  <p:notesSz cx="6797675" cy="987266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70" autoAdjust="0"/>
  </p:normalViewPr>
  <p:slideViewPr>
    <p:cSldViewPr>
      <p:cViewPr varScale="1">
        <p:scale>
          <a:sx n="59" d="100"/>
          <a:sy n="59" d="100"/>
        </p:scale>
        <p:origin x="796" y="64"/>
      </p:cViewPr>
      <p:guideLst>
        <p:guide orient="horz" pos="2160"/>
        <p:guide pos="2880"/>
      </p:guideLst>
    </p:cSldViewPr>
  </p:slideViewPr>
  <p:outlineViewPr>
    <p:cViewPr>
      <p:scale>
        <a:sx n="33" d="100"/>
        <a:sy n="33" d="100"/>
      </p:scale>
      <p:origin x="0" y="66"/>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notesMaster" Target="notesMasters/notesMaster1.xml"/><Relationship Id="rId79" Type="http://schemas.microsoft.com/office/2015/10/relationships/revisionInfo" Target="revisionInfo.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viewProps" Target="viewProp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fld id="{0F07C78A-3E26-4A87-BFA6-FB2B6DF54700}" type="datetimeFigureOut">
              <a:rPr lang="sv-SE" smtClean="0"/>
              <a:pPr/>
              <a:t>2017-06-05</a:t>
            </a:fld>
            <a:endParaRPr lang="sv-SE"/>
          </a:p>
        </p:txBody>
      </p:sp>
      <p:sp>
        <p:nvSpPr>
          <p:cNvPr id="4" name="Platshållare för bildobjekt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689475"/>
            <a:ext cx="5438775" cy="4443413"/>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377363"/>
            <a:ext cx="2946400" cy="49371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9688" y="9377363"/>
            <a:ext cx="2946400" cy="493712"/>
          </a:xfrm>
          <a:prstGeom prst="rect">
            <a:avLst/>
          </a:prstGeom>
        </p:spPr>
        <p:txBody>
          <a:bodyPr vert="horz" lIns="91440" tIns="45720" rIns="91440" bIns="45720" rtlCol="0" anchor="b"/>
          <a:lstStyle>
            <a:lvl1pPr algn="r">
              <a:defRPr sz="1200"/>
            </a:lvl1pPr>
          </a:lstStyle>
          <a:p>
            <a:fld id="{1D6F5577-1935-4D00-AEBF-B3E414CE98A0}" type="slidenum">
              <a:rPr lang="sv-SE" smtClean="0"/>
              <a:pPr/>
              <a:t>‹Nr.›</a:t>
            </a:fld>
            <a:endParaRPr lang="sv-SE"/>
          </a:p>
        </p:txBody>
      </p:sp>
    </p:spTree>
    <p:extLst>
      <p:ext uri="{BB962C8B-B14F-4D97-AF65-F5344CB8AC3E}">
        <p14:creationId xmlns:p14="http://schemas.microsoft.com/office/powerpoint/2010/main" val="2478834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D6F5577-1935-4D00-AEBF-B3E414CE98A0}" type="slidenum">
              <a:rPr lang="sv-SE" smtClean="0"/>
              <a:pPr/>
              <a:t>32</a:t>
            </a:fld>
            <a:endParaRPr lang="sv-SE"/>
          </a:p>
        </p:txBody>
      </p:sp>
    </p:spTree>
    <p:extLst>
      <p:ext uri="{BB962C8B-B14F-4D97-AF65-F5344CB8AC3E}">
        <p14:creationId xmlns:p14="http://schemas.microsoft.com/office/powerpoint/2010/main" val="2881066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6pPr>
            <a:lvl7pPr marL="29718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7pPr>
            <a:lvl8pPr marL="34290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8pPr>
            <a:lvl9pPr marL="38862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9pPr>
          </a:lstStyle>
          <a:p>
            <a:fld id="{FEDC3A2D-85C2-4148-96B6-024AC8765735}" type="slidenum">
              <a:rPr lang="en-GB" altLang="sv-SE" sz="1200">
                <a:solidFill>
                  <a:prstClr val="black"/>
                </a:solidFill>
                <a:latin typeface="Times New Roman" pitchFamily="18" charset="0"/>
              </a:rPr>
              <a:pPr/>
              <a:t>67</a:t>
            </a:fld>
            <a:endParaRPr lang="en-GB" altLang="sv-SE" sz="1200">
              <a:solidFill>
                <a:prstClr val="black"/>
              </a:solidFill>
              <a:latin typeface="Times New Roman" pitchFamily="18" charset="0"/>
            </a:endParaRPr>
          </a:p>
        </p:txBody>
      </p:sp>
      <p:sp>
        <p:nvSpPr>
          <p:cNvPr id="173059" name="Rectangle 2"/>
          <p:cNvSpPr>
            <a:spLocks noGrp="1" noRot="1" noChangeAspect="1" noChangeArrowheads="1" noTextEdit="1"/>
          </p:cNvSpPr>
          <p:nvPr>
            <p:ph type="sldImg"/>
          </p:nvPr>
        </p:nvSpPr>
        <p:spPr>
          <a:xfrm>
            <a:off x="930275" y="739775"/>
            <a:ext cx="4937125" cy="3703638"/>
          </a:xfrm>
          <a:ln/>
        </p:spPr>
      </p:sp>
      <p:sp>
        <p:nvSpPr>
          <p:cNvPr id="173060" name="Rectangle 3"/>
          <p:cNvSpPr>
            <a:spLocks noGrp="1" noChangeArrowheads="1"/>
          </p:cNvSpPr>
          <p:nvPr>
            <p:ph type="body" idx="1"/>
          </p:nvPr>
        </p:nvSpPr>
        <p:spPr>
          <a:noFill/>
        </p:spPr>
        <p:txBody>
          <a:bodyPr/>
          <a:lstStyle/>
          <a:p>
            <a:endParaRPr lang="sv-SE" alt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72AFAD23-4A8F-43F1-87B6-4D01793AC684}" type="datetimeFigureOut">
              <a:rPr lang="sv-SE" smtClean="0"/>
              <a:pPr/>
              <a:t>2017-06-05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29ED134-4A9C-40FC-8FC5-94B6AAD005D9}" type="slidenum">
              <a:rPr lang="sv-SE" smtClean="0"/>
              <a:pPr/>
              <a:t>‹Nr.›</a:t>
            </a:fld>
            <a:endParaRPr lang="sv-SE"/>
          </a:p>
        </p:txBody>
      </p:sp>
    </p:spTree>
    <p:extLst>
      <p:ext uri="{BB962C8B-B14F-4D97-AF65-F5344CB8AC3E}">
        <p14:creationId xmlns:p14="http://schemas.microsoft.com/office/powerpoint/2010/main" val="2517503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72AFAD23-4A8F-43F1-87B6-4D01793AC684}" type="datetimeFigureOut">
              <a:rPr lang="sv-SE" smtClean="0"/>
              <a:pPr/>
              <a:t>2017-06-05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29ED134-4A9C-40FC-8FC5-94B6AAD005D9}" type="slidenum">
              <a:rPr lang="sv-SE" smtClean="0"/>
              <a:pPr/>
              <a:t>‹Nr.›</a:t>
            </a:fld>
            <a:endParaRPr lang="sv-SE"/>
          </a:p>
        </p:txBody>
      </p:sp>
    </p:spTree>
    <p:extLst>
      <p:ext uri="{BB962C8B-B14F-4D97-AF65-F5344CB8AC3E}">
        <p14:creationId xmlns:p14="http://schemas.microsoft.com/office/powerpoint/2010/main" val="3016976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72AFAD23-4A8F-43F1-87B6-4D01793AC684}" type="datetimeFigureOut">
              <a:rPr lang="sv-SE" smtClean="0"/>
              <a:pPr/>
              <a:t>2017-06-05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29ED134-4A9C-40FC-8FC5-94B6AAD005D9}" type="slidenum">
              <a:rPr lang="sv-SE" smtClean="0"/>
              <a:pPr/>
              <a:t>‹Nr.›</a:t>
            </a:fld>
            <a:endParaRPr lang="sv-SE"/>
          </a:p>
        </p:txBody>
      </p:sp>
    </p:spTree>
    <p:extLst>
      <p:ext uri="{BB962C8B-B14F-4D97-AF65-F5344CB8AC3E}">
        <p14:creationId xmlns:p14="http://schemas.microsoft.com/office/powerpoint/2010/main" val="1389065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a:prstGeom prst="rect">
            <a:avLst/>
          </a:prstGeo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format på underrubrik i bakgrunden</a:t>
            </a:r>
          </a:p>
        </p:txBody>
      </p:sp>
      <p:sp>
        <p:nvSpPr>
          <p:cNvPr id="4" name="Rectangle 14"/>
          <p:cNvSpPr>
            <a:spLocks noGrp="1" noChangeArrowheads="1"/>
          </p:cNvSpPr>
          <p:nvPr>
            <p:ph type="ftr" sz="quarter" idx="10"/>
          </p:nvPr>
        </p:nvSpPr>
        <p:spPr>
          <a:ln/>
        </p:spPr>
        <p:txBody>
          <a:bodyPr/>
          <a:lstStyle>
            <a:lvl1pPr algn="l">
              <a:defRPr sz="1400">
                <a:solidFill>
                  <a:schemeClr val="tx1"/>
                </a:solidFill>
              </a:defRPr>
            </a:lvl1pPr>
          </a:lstStyle>
          <a:p>
            <a:pPr algn="ctr">
              <a:defRPr/>
            </a:pPr>
            <a:endParaRPr lang="en-GB">
              <a:solidFill>
                <a:srgbClr val="000000"/>
              </a:solidFill>
            </a:endParaRPr>
          </a:p>
          <a:p>
            <a:pPr>
              <a:defRPr/>
            </a:pPr>
            <a:r>
              <a:rPr lang="en-GB" sz="800">
                <a:solidFill>
                  <a:srgbClr val="FFFFFF"/>
                </a:solidFill>
              </a:rPr>
              <a:t>Lennart Levi</a:t>
            </a:r>
            <a:endParaRPr lang="en-GB">
              <a:solidFill>
                <a:srgbClr val="000000"/>
              </a:solidFill>
            </a:endParaRPr>
          </a:p>
        </p:txBody>
      </p:sp>
    </p:spTree>
    <p:extLst>
      <p:ext uri="{BB962C8B-B14F-4D97-AF65-F5344CB8AC3E}">
        <p14:creationId xmlns:p14="http://schemas.microsoft.com/office/powerpoint/2010/main" val="3348488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a:t>Klicka här för att ändra format</a:t>
            </a:r>
          </a:p>
        </p:txBody>
      </p:sp>
      <p:sp>
        <p:nvSpPr>
          <p:cNvPr id="3" name="Platshållare för innehåll 2"/>
          <p:cNvSpPr>
            <a:spLocks noGrp="1"/>
          </p:cNvSpPr>
          <p:nvPr>
            <p:ph idx="1"/>
          </p:nvPr>
        </p:nvSpPr>
        <p:spPr>
          <a:xfrm>
            <a:off x="457200" y="1600200"/>
            <a:ext cx="8229600" cy="4525963"/>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14"/>
          <p:cNvSpPr>
            <a:spLocks noGrp="1" noChangeArrowheads="1"/>
          </p:cNvSpPr>
          <p:nvPr>
            <p:ph type="ftr" sz="quarter" idx="10"/>
          </p:nvPr>
        </p:nvSpPr>
        <p:spPr>
          <a:ln/>
        </p:spPr>
        <p:txBody>
          <a:bodyPr/>
          <a:lstStyle>
            <a:lvl1pPr algn="l">
              <a:defRPr sz="1400">
                <a:solidFill>
                  <a:schemeClr val="tx1"/>
                </a:solidFill>
              </a:defRPr>
            </a:lvl1pPr>
          </a:lstStyle>
          <a:p>
            <a:pPr algn="ctr">
              <a:defRPr/>
            </a:pPr>
            <a:endParaRPr lang="en-GB">
              <a:solidFill>
                <a:srgbClr val="000000"/>
              </a:solidFill>
            </a:endParaRPr>
          </a:p>
          <a:p>
            <a:pPr>
              <a:defRPr/>
            </a:pPr>
            <a:r>
              <a:rPr lang="en-GB" sz="800">
                <a:solidFill>
                  <a:srgbClr val="FFFFFF"/>
                </a:solidFill>
              </a:rPr>
              <a:t>Lennart Levi</a:t>
            </a:r>
            <a:endParaRPr lang="en-GB">
              <a:solidFill>
                <a:srgbClr val="000000"/>
              </a:solidFill>
            </a:endParaRPr>
          </a:p>
        </p:txBody>
      </p:sp>
    </p:spTree>
    <p:extLst>
      <p:ext uri="{BB962C8B-B14F-4D97-AF65-F5344CB8AC3E}">
        <p14:creationId xmlns:p14="http://schemas.microsoft.com/office/powerpoint/2010/main" val="39419333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Rectangle 14"/>
          <p:cNvSpPr>
            <a:spLocks noGrp="1" noChangeArrowheads="1"/>
          </p:cNvSpPr>
          <p:nvPr>
            <p:ph type="ftr" sz="quarter" idx="10"/>
          </p:nvPr>
        </p:nvSpPr>
        <p:spPr>
          <a:ln/>
        </p:spPr>
        <p:txBody>
          <a:bodyPr/>
          <a:lstStyle>
            <a:lvl1pPr algn="l">
              <a:defRPr sz="1400">
                <a:solidFill>
                  <a:schemeClr val="tx1"/>
                </a:solidFill>
              </a:defRPr>
            </a:lvl1pPr>
          </a:lstStyle>
          <a:p>
            <a:pPr algn="ctr">
              <a:defRPr/>
            </a:pPr>
            <a:endParaRPr lang="en-GB">
              <a:solidFill>
                <a:srgbClr val="000000"/>
              </a:solidFill>
            </a:endParaRPr>
          </a:p>
          <a:p>
            <a:pPr>
              <a:defRPr/>
            </a:pPr>
            <a:r>
              <a:rPr lang="en-GB" sz="800">
                <a:solidFill>
                  <a:srgbClr val="FFFFFF"/>
                </a:solidFill>
              </a:rPr>
              <a:t>Lennart Levi</a:t>
            </a:r>
            <a:endParaRPr lang="en-GB">
              <a:solidFill>
                <a:srgbClr val="000000"/>
              </a:solidFill>
            </a:endParaRPr>
          </a:p>
        </p:txBody>
      </p:sp>
    </p:spTree>
    <p:extLst>
      <p:ext uri="{BB962C8B-B14F-4D97-AF65-F5344CB8AC3E}">
        <p14:creationId xmlns:p14="http://schemas.microsoft.com/office/powerpoint/2010/main" val="2892624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Rectangle 14"/>
          <p:cNvSpPr>
            <a:spLocks noGrp="1" noChangeArrowheads="1"/>
          </p:cNvSpPr>
          <p:nvPr>
            <p:ph type="ftr" sz="quarter" idx="10"/>
          </p:nvPr>
        </p:nvSpPr>
        <p:spPr>
          <a:ln/>
        </p:spPr>
        <p:txBody>
          <a:bodyPr/>
          <a:lstStyle>
            <a:lvl1pPr algn="l">
              <a:defRPr sz="1400">
                <a:solidFill>
                  <a:schemeClr val="tx1"/>
                </a:solidFill>
              </a:defRPr>
            </a:lvl1pPr>
          </a:lstStyle>
          <a:p>
            <a:pPr algn="ctr">
              <a:defRPr/>
            </a:pPr>
            <a:endParaRPr lang="en-GB">
              <a:solidFill>
                <a:srgbClr val="000000"/>
              </a:solidFill>
            </a:endParaRPr>
          </a:p>
          <a:p>
            <a:pPr>
              <a:defRPr/>
            </a:pPr>
            <a:r>
              <a:rPr lang="en-GB" sz="800">
                <a:solidFill>
                  <a:srgbClr val="FFFFFF"/>
                </a:solidFill>
              </a:rPr>
              <a:t>Lennart Levi</a:t>
            </a:r>
            <a:endParaRPr lang="en-GB">
              <a:solidFill>
                <a:srgbClr val="000000"/>
              </a:solidFill>
            </a:endParaRPr>
          </a:p>
        </p:txBody>
      </p:sp>
    </p:spTree>
    <p:extLst>
      <p:ext uri="{BB962C8B-B14F-4D97-AF65-F5344CB8AC3E}">
        <p14:creationId xmlns:p14="http://schemas.microsoft.com/office/powerpoint/2010/main" val="3546097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Rectangle 14"/>
          <p:cNvSpPr>
            <a:spLocks noGrp="1" noChangeArrowheads="1"/>
          </p:cNvSpPr>
          <p:nvPr>
            <p:ph type="ftr" sz="quarter" idx="10"/>
          </p:nvPr>
        </p:nvSpPr>
        <p:spPr>
          <a:ln/>
        </p:spPr>
        <p:txBody>
          <a:bodyPr/>
          <a:lstStyle>
            <a:lvl1pPr algn="l">
              <a:defRPr sz="1400">
                <a:solidFill>
                  <a:schemeClr val="tx1"/>
                </a:solidFill>
              </a:defRPr>
            </a:lvl1pPr>
          </a:lstStyle>
          <a:p>
            <a:pPr algn="ctr">
              <a:defRPr/>
            </a:pPr>
            <a:endParaRPr lang="en-GB">
              <a:solidFill>
                <a:srgbClr val="000000"/>
              </a:solidFill>
            </a:endParaRPr>
          </a:p>
          <a:p>
            <a:pPr>
              <a:defRPr/>
            </a:pPr>
            <a:r>
              <a:rPr lang="en-GB" sz="800">
                <a:solidFill>
                  <a:srgbClr val="FFFFFF"/>
                </a:solidFill>
              </a:rPr>
              <a:t>Lennart Levi</a:t>
            </a:r>
            <a:endParaRPr lang="en-GB">
              <a:solidFill>
                <a:srgbClr val="000000"/>
              </a:solidFill>
            </a:endParaRPr>
          </a:p>
        </p:txBody>
      </p:sp>
    </p:spTree>
    <p:extLst>
      <p:ext uri="{BB962C8B-B14F-4D97-AF65-F5344CB8AC3E}">
        <p14:creationId xmlns:p14="http://schemas.microsoft.com/office/powerpoint/2010/main" val="4081907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a:t>Klicka här för att ändra format</a:t>
            </a:r>
          </a:p>
        </p:txBody>
      </p:sp>
      <p:sp>
        <p:nvSpPr>
          <p:cNvPr id="3" name="Rectangle 14"/>
          <p:cNvSpPr>
            <a:spLocks noGrp="1" noChangeArrowheads="1"/>
          </p:cNvSpPr>
          <p:nvPr>
            <p:ph type="ftr" sz="quarter" idx="10"/>
          </p:nvPr>
        </p:nvSpPr>
        <p:spPr>
          <a:ln/>
        </p:spPr>
        <p:txBody>
          <a:bodyPr/>
          <a:lstStyle>
            <a:lvl1pPr algn="l">
              <a:defRPr sz="1400">
                <a:solidFill>
                  <a:schemeClr val="tx1"/>
                </a:solidFill>
              </a:defRPr>
            </a:lvl1pPr>
          </a:lstStyle>
          <a:p>
            <a:pPr algn="ctr">
              <a:defRPr/>
            </a:pPr>
            <a:endParaRPr lang="en-GB">
              <a:solidFill>
                <a:srgbClr val="000000"/>
              </a:solidFill>
            </a:endParaRPr>
          </a:p>
          <a:p>
            <a:pPr>
              <a:defRPr/>
            </a:pPr>
            <a:r>
              <a:rPr lang="en-GB" sz="800">
                <a:solidFill>
                  <a:srgbClr val="FFFFFF"/>
                </a:solidFill>
              </a:rPr>
              <a:t>Lennart Levi</a:t>
            </a:r>
            <a:endParaRPr lang="en-GB">
              <a:solidFill>
                <a:srgbClr val="000000"/>
              </a:solidFill>
            </a:endParaRPr>
          </a:p>
        </p:txBody>
      </p:sp>
    </p:spTree>
    <p:extLst>
      <p:ext uri="{BB962C8B-B14F-4D97-AF65-F5344CB8AC3E}">
        <p14:creationId xmlns:p14="http://schemas.microsoft.com/office/powerpoint/2010/main" val="5035360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14"/>
          <p:cNvSpPr>
            <a:spLocks noGrp="1" noChangeArrowheads="1"/>
          </p:cNvSpPr>
          <p:nvPr>
            <p:ph type="ftr" sz="quarter" idx="10"/>
          </p:nvPr>
        </p:nvSpPr>
        <p:spPr>
          <a:ln/>
        </p:spPr>
        <p:txBody>
          <a:bodyPr/>
          <a:lstStyle>
            <a:lvl1pPr algn="l">
              <a:defRPr sz="1400">
                <a:solidFill>
                  <a:schemeClr val="tx1"/>
                </a:solidFill>
              </a:defRPr>
            </a:lvl1pPr>
          </a:lstStyle>
          <a:p>
            <a:pPr algn="ctr">
              <a:defRPr/>
            </a:pPr>
            <a:endParaRPr lang="en-GB">
              <a:solidFill>
                <a:srgbClr val="000000"/>
              </a:solidFill>
            </a:endParaRPr>
          </a:p>
          <a:p>
            <a:pPr>
              <a:defRPr/>
            </a:pPr>
            <a:r>
              <a:rPr lang="en-GB" sz="800">
                <a:solidFill>
                  <a:srgbClr val="FFFFFF"/>
                </a:solidFill>
              </a:rPr>
              <a:t>Lennart Levi</a:t>
            </a:r>
            <a:endParaRPr lang="en-GB">
              <a:solidFill>
                <a:srgbClr val="000000"/>
              </a:solidFill>
            </a:endParaRPr>
          </a:p>
        </p:txBody>
      </p:sp>
    </p:spTree>
    <p:extLst>
      <p:ext uri="{BB962C8B-B14F-4D97-AF65-F5344CB8AC3E}">
        <p14:creationId xmlns:p14="http://schemas.microsoft.com/office/powerpoint/2010/main" val="39563573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a:prstGeom prst="rect">
            <a:avLst/>
          </a:prstGeo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Rectangle 14"/>
          <p:cNvSpPr>
            <a:spLocks noGrp="1" noChangeArrowheads="1"/>
          </p:cNvSpPr>
          <p:nvPr>
            <p:ph type="ftr" sz="quarter" idx="10"/>
          </p:nvPr>
        </p:nvSpPr>
        <p:spPr>
          <a:ln/>
        </p:spPr>
        <p:txBody>
          <a:bodyPr/>
          <a:lstStyle>
            <a:lvl1pPr algn="l">
              <a:defRPr sz="1400">
                <a:solidFill>
                  <a:schemeClr val="tx1"/>
                </a:solidFill>
              </a:defRPr>
            </a:lvl1pPr>
          </a:lstStyle>
          <a:p>
            <a:pPr algn="ctr">
              <a:defRPr/>
            </a:pPr>
            <a:endParaRPr lang="en-GB">
              <a:solidFill>
                <a:srgbClr val="000000"/>
              </a:solidFill>
            </a:endParaRPr>
          </a:p>
          <a:p>
            <a:pPr>
              <a:defRPr/>
            </a:pPr>
            <a:r>
              <a:rPr lang="en-GB" sz="800">
                <a:solidFill>
                  <a:srgbClr val="FFFFFF"/>
                </a:solidFill>
              </a:rPr>
              <a:t>Lennart Levi</a:t>
            </a:r>
            <a:endParaRPr lang="en-GB">
              <a:solidFill>
                <a:srgbClr val="000000"/>
              </a:solidFill>
            </a:endParaRPr>
          </a:p>
        </p:txBody>
      </p:sp>
    </p:spTree>
    <p:extLst>
      <p:ext uri="{BB962C8B-B14F-4D97-AF65-F5344CB8AC3E}">
        <p14:creationId xmlns:p14="http://schemas.microsoft.com/office/powerpoint/2010/main" val="4037614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72AFAD23-4A8F-43F1-87B6-4D01793AC684}" type="datetimeFigureOut">
              <a:rPr lang="sv-SE" smtClean="0"/>
              <a:pPr/>
              <a:t>2017-06-05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29ED134-4A9C-40FC-8FC5-94B6AAD005D9}" type="slidenum">
              <a:rPr lang="sv-SE" smtClean="0"/>
              <a:pPr/>
              <a:t>‹Nr.›</a:t>
            </a:fld>
            <a:endParaRPr lang="sv-SE"/>
          </a:p>
        </p:txBody>
      </p:sp>
    </p:spTree>
    <p:extLst>
      <p:ext uri="{BB962C8B-B14F-4D97-AF65-F5344CB8AC3E}">
        <p14:creationId xmlns:p14="http://schemas.microsoft.com/office/powerpoint/2010/main" val="28494463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a:prstGeom prst="rect">
            <a:avLst/>
          </a:prstGeo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Rectangle 14"/>
          <p:cNvSpPr>
            <a:spLocks noGrp="1" noChangeArrowheads="1"/>
          </p:cNvSpPr>
          <p:nvPr>
            <p:ph type="ftr" sz="quarter" idx="10"/>
          </p:nvPr>
        </p:nvSpPr>
        <p:spPr>
          <a:ln/>
        </p:spPr>
        <p:txBody>
          <a:bodyPr/>
          <a:lstStyle>
            <a:lvl1pPr algn="l">
              <a:defRPr sz="1400">
                <a:solidFill>
                  <a:schemeClr val="tx1"/>
                </a:solidFill>
              </a:defRPr>
            </a:lvl1pPr>
          </a:lstStyle>
          <a:p>
            <a:pPr algn="ctr">
              <a:defRPr/>
            </a:pPr>
            <a:endParaRPr lang="en-GB">
              <a:solidFill>
                <a:srgbClr val="000000"/>
              </a:solidFill>
            </a:endParaRPr>
          </a:p>
          <a:p>
            <a:pPr>
              <a:defRPr/>
            </a:pPr>
            <a:r>
              <a:rPr lang="en-GB" sz="800">
                <a:solidFill>
                  <a:srgbClr val="FFFFFF"/>
                </a:solidFill>
              </a:rPr>
              <a:t>Lennart Levi</a:t>
            </a:r>
            <a:endParaRPr lang="en-GB">
              <a:solidFill>
                <a:srgbClr val="000000"/>
              </a:solidFill>
            </a:endParaRPr>
          </a:p>
        </p:txBody>
      </p:sp>
    </p:spTree>
    <p:extLst>
      <p:ext uri="{BB962C8B-B14F-4D97-AF65-F5344CB8AC3E}">
        <p14:creationId xmlns:p14="http://schemas.microsoft.com/office/powerpoint/2010/main" val="14987657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a:t>Klicka här för att ändra format</a:t>
            </a:r>
          </a:p>
        </p:txBody>
      </p:sp>
      <p:sp>
        <p:nvSpPr>
          <p:cNvPr id="3" name="Platshållare för lodrät text 2"/>
          <p:cNvSpPr>
            <a:spLocks noGrp="1"/>
          </p:cNvSpPr>
          <p:nvPr>
            <p:ph type="body" orient="vert" idx="1"/>
          </p:nvPr>
        </p:nvSpPr>
        <p:spPr>
          <a:xfrm>
            <a:off x="457200" y="1600200"/>
            <a:ext cx="8229600" cy="4525963"/>
          </a:xfrm>
          <a:prstGeom prst="rect">
            <a:avLst/>
          </a:prstGeo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14"/>
          <p:cNvSpPr>
            <a:spLocks noGrp="1" noChangeArrowheads="1"/>
          </p:cNvSpPr>
          <p:nvPr>
            <p:ph type="ftr" sz="quarter" idx="10"/>
          </p:nvPr>
        </p:nvSpPr>
        <p:spPr>
          <a:ln/>
        </p:spPr>
        <p:txBody>
          <a:bodyPr/>
          <a:lstStyle>
            <a:lvl1pPr algn="l">
              <a:defRPr sz="1400">
                <a:solidFill>
                  <a:schemeClr val="tx1"/>
                </a:solidFill>
              </a:defRPr>
            </a:lvl1pPr>
          </a:lstStyle>
          <a:p>
            <a:pPr algn="ctr">
              <a:defRPr/>
            </a:pPr>
            <a:endParaRPr lang="en-GB">
              <a:solidFill>
                <a:srgbClr val="000000"/>
              </a:solidFill>
            </a:endParaRPr>
          </a:p>
          <a:p>
            <a:pPr>
              <a:defRPr/>
            </a:pPr>
            <a:r>
              <a:rPr lang="en-GB" sz="800">
                <a:solidFill>
                  <a:srgbClr val="FFFFFF"/>
                </a:solidFill>
              </a:rPr>
              <a:t>Lennart Levi</a:t>
            </a:r>
            <a:endParaRPr lang="en-GB">
              <a:solidFill>
                <a:srgbClr val="000000"/>
              </a:solidFill>
            </a:endParaRPr>
          </a:p>
        </p:txBody>
      </p:sp>
    </p:spTree>
    <p:extLst>
      <p:ext uri="{BB962C8B-B14F-4D97-AF65-F5344CB8AC3E}">
        <p14:creationId xmlns:p14="http://schemas.microsoft.com/office/powerpoint/2010/main" val="12871817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a:prstGeom prst="rect">
            <a:avLst/>
          </a:prstGeo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a:prstGeom prst="rect">
            <a:avLst/>
          </a:prstGeo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14"/>
          <p:cNvSpPr>
            <a:spLocks noGrp="1" noChangeArrowheads="1"/>
          </p:cNvSpPr>
          <p:nvPr>
            <p:ph type="ftr" sz="quarter" idx="10"/>
          </p:nvPr>
        </p:nvSpPr>
        <p:spPr>
          <a:ln/>
        </p:spPr>
        <p:txBody>
          <a:bodyPr/>
          <a:lstStyle>
            <a:lvl1pPr algn="l">
              <a:defRPr sz="1400">
                <a:solidFill>
                  <a:schemeClr val="tx1"/>
                </a:solidFill>
              </a:defRPr>
            </a:lvl1pPr>
          </a:lstStyle>
          <a:p>
            <a:pPr algn="ctr">
              <a:defRPr/>
            </a:pPr>
            <a:endParaRPr lang="en-GB">
              <a:solidFill>
                <a:srgbClr val="000000"/>
              </a:solidFill>
            </a:endParaRPr>
          </a:p>
          <a:p>
            <a:pPr>
              <a:defRPr/>
            </a:pPr>
            <a:r>
              <a:rPr lang="en-GB" sz="800">
                <a:solidFill>
                  <a:srgbClr val="FFFFFF"/>
                </a:solidFill>
              </a:rPr>
              <a:t>Lennart Levi</a:t>
            </a:r>
            <a:endParaRPr lang="en-GB">
              <a:solidFill>
                <a:srgbClr val="000000"/>
              </a:solidFill>
            </a:endParaRPr>
          </a:p>
        </p:txBody>
      </p:sp>
    </p:spTree>
    <p:extLst>
      <p:ext uri="{BB962C8B-B14F-4D97-AF65-F5344CB8AC3E}">
        <p14:creationId xmlns:p14="http://schemas.microsoft.com/office/powerpoint/2010/main" val="40594312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dgm" preserve="1">
  <p:cSld name="Rubrik och diagram eller organisationsschema">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a:t>Klicka här för att ändra format</a:t>
            </a:r>
          </a:p>
        </p:txBody>
      </p:sp>
      <p:sp>
        <p:nvSpPr>
          <p:cNvPr id="3" name="Platshållare för SmartArt 2"/>
          <p:cNvSpPr>
            <a:spLocks noGrp="1"/>
          </p:cNvSpPr>
          <p:nvPr>
            <p:ph type="dgm" idx="1"/>
          </p:nvPr>
        </p:nvSpPr>
        <p:spPr>
          <a:xfrm>
            <a:off x="457200" y="1600200"/>
            <a:ext cx="8229600" cy="4525963"/>
          </a:xfrm>
          <a:prstGeom prst="rect">
            <a:avLst/>
          </a:prstGeom>
        </p:spPr>
        <p:txBody>
          <a:bodyPr/>
          <a:lstStyle/>
          <a:p>
            <a:pPr lvl="0"/>
            <a:endParaRPr lang="sv-SE" noProof="0"/>
          </a:p>
        </p:txBody>
      </p:sp>
      <p:sp>
        <p:nvSpPr>
          <p:cNvPr id="4" name="Rectangle 14"/>
          <p:cNvSpPr>
            <a:spLocks noGrp="1" noChangeArrowheads="1"/>
          </p:cNvSpPr>
          <p:nvPr>
            <p:ph type="ftr" sz="quarter" idx="10"/>
          </p:nvPr>
        </p:nvSpPr>
        <p:spPr>
          <a:ln/>
        </p:spPr>
        <p:txBody>
          <a:bodyPr/>
          <a:lstStyle>
            <a:lvl1pPr algn="l">
              <a:defRPr sz="1400">
                <a:solidFill>
                  <a:schemeClr val="tx1"/>
                </a:solidFill>
              </a:defRPr>
            </a:lvl1pPr>
          </a:lstStyle>
          <a:p>
            <a:pPr algn="ctr">
              <a:defRPr/>
            </a:pPr>
            <a:endParaRPr lang="en-GB">
              <a:solidFill>
                <a:srgbClr val="000000"/>
              </a:solidFill>
            </a:endParaRPr>
          </a:p>
          <a:p>
            <a:pPr>
              <a:defRPr/>
            </a:pPr>
            <a:r>
              <a:rPr lang="en-GB" sz="800">
                <a:solidFill>
                  <a:srgbClr val="FFFFFF"/>
                </a:solidFill>
              </a:rPr>
              <a:t>Lennart Levi</a:t>
            </a:r>
            <a:endParaRPr lang="en-GB">
              <a:solidFill>
                <a:srgbClr val="000000"/>
              </a:solidFill>
            </a:endParaRPr>
          </a:p>
        </p:txBody>
      </p:sp>
    </p:spTree>
    <p:extLst>
      <p:ext uri="{BB962C8B-B14F-4D97-AF65-F5344CB8AC3E}">
        <p14:creationId xmlns:p14="http://schemas.microsoft.com/office/powerpoint/2010/main" val="4047771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72AFAD23-4A8F-43F1-87B6-4D01793AC684}" type="datetimeFigureOut">
              <a:rPr lang="sv-SE" smtClean="0"/>
              <a:pPr/>
              <a:t>2017-06-05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29ED134-4A9C-40FC-8FC5-94B6AAD005D9}" type="slidenum">
              <a:rPr lang="sv-SE" smtClean="0"/>
              <a:pPr/>
              <a:t>‹Nr.›</a:t>
            </a:fld>
            <a:endParaRPr lang="sv-SE"/>
          </a:p>
        </p:txBody>
      </p:sp>
    </p:spTree>
    <p:extLst>
      <p:ext uri="{BB962C8B-B14F-4D97-AF65-F5344CB8AC3E}">
        <p14:creationId xmlns:p14="http://schemas.microsoft.com/office/powerpoint/2010/main" val="1682243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72AFAD23-4A8F-43F1-87B6-4D01793AC684}" type="datetimeFigureOut">
              <a:rPr lang="sv-SE" smtClean="0"/>
              <a:pPr/>
              <a:t>2017-06-05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29ED134-4A9C-40FC-8FC5-94B6AAD005D9}" type="slidenum">
              <a:rPr lang="sv-SE" smtClean="0"/>
              <a:pPr/>
              <a:t>‹Nr.›</a:t>
            </a:fld>
            <a:endParaRPr lang="sv-SE"/>
          </a:p>
        </p:txBody>
      </p:sp>
    </p:spTree>
    <p:extLst>
      <p:ext uri="{BB962C8B-B14F-4D97-AF65-F5344CB8AC3E}">
        <p14:creationId xmlns:p14="http://schemas.microsoft.com/office/powerpoint/2010/main" val="3425867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72AFAD23-4A8F-43F1-87B6-4D01793AC684}" type="datetimeFigureOut">
              <a:rPr lang="sv-SE" smtClean="0"/>
              <a:pPr/>
              <a:t>2017-06-05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929ED134-4A9C-40FC-8FC5-94B6AAD005D9}" type="slidenum">
              <a:rPr lang="sv-SE" smtClean="0"/>
              <a:pPr/>
              <a:t>‹Nr.›</a:t>
            </a:fld>
            <a:endParaRPr lang="sv-SE"/>
          </a:p>
        </p:txBody>
      </p:sp>
    </p:spTree>
    <p:extLst>
      <p:ext uri="{BB962C8B-B14F-4D97-AF65-F5344CB8AC3E}">
        <p14:creationId xmlns:p14="http://schemas.microsoft.com/office/powerpoint/2010/main" val="3724642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72AFAD23-4A8F-43F1-87B6-4D01793AC684}" type="datetimeFigureOut">
              <a:rPr lang="sv-SE" smtClean="0"/>
              <a:pPr/>
              <a:t>2017-06-05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929ED134-4A9C-40FC-8FC5-94B6AAD005D9}" type="slidenum">
              <a:rPr lang="sv-SE" smtClean="0"/>
              <a:pPr/>
              <a:t>‹Nr.›</a:t>
            </a:fld>
            <a:endParaRPr lang="sv-SE"/>
          </a:p>
        </p:txBody>
      </p:sp>
    </p:spTree>
    <p:extLst>
      <p:ext uri="{BB962C8B-B14F-4D97-AF65-F5344CB8AC3E}">
        <p14:creationId xmlns:p14="http://schemas.microsoft.com/office/powerpoint/2010/main" val="3628215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2AFAD23-4A8F-43F1-87B6-4D01793AC684}" type="datetimeFigureOut">
              <a:rPr lang="sv-SE" smtClean="0"/>
              <a:pPr/>
              <a:t>2017-06-05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929ED134-4A9C-40FC-8FC5-94B6AAD005D9}" type="slidenum">
              <a:rPr lang="sv-SE" smtClean="0"/>
              <a:pPr/>
              <a:t>‹Nr.›</a:t>
            </a:fld>
            <a:endParaRPr lang="sv-SE"/>
          </a:p>
        </p:txBody>
      </p:sp>
    </p:spTree>
    <p:extLst>
      <p:ext uri="{BB962C8B-B14F-4D97-AF65-F5344CB8AC3E}">
        <p14:creationId xmlns:p14="http://schemas.microsoft.com/office/powerpoint/2010/main" val="645108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72AFAD23-4A8F-43F1-87B6-4D01793AC684}" type="datetimeFigureOut">
              <a:rPr lang="sv-SE" smtClean="0"/>
              <a:pPr/>
              <a:t>2017-06-05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29ED134-4A9C-40FC-8FC5-94B6AAD005D9}" type="slidenum">
              <a:rPr lang="sv-SE" smtClean="0"/>
              <a:pPr/>
              <a:t>‹Nr.›</a:t>
            </a:fld>
            <a:endParaRPr lang="sv-SE"/>
          </a:p>
        </p:txBody>
      </p:sp>
    </p:spTree>
    <p:extLst>
      <p:ext uri="{BB962C8B-B14F-4D97-AF65-F5344CB8AC3E}">
        <p14:creationId xmlns:p14="http://schemas.microsoft.com/office/powerpoint/2010/main" val="2155307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72AFAD23-4A8F-43F1-87B6-4D01793AC684}" type="datetimeFigureOut">
              <a:rPr lang="sv-SE" smtClean="0"/>
              <a:pPr/>
              <a:t>2017-06-05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29ED134-4A9C-40FC-8FC5-94B6AAD005D9}" type="slidenum">
              <a:rPr lang="sv-SE" smtClean="0"/>
              <a:pPr/>
              <a:t>‹Nr.›</a:t>
            </a:fld>
            <a:endParaRPr lang="sv-SE"/>
          </a:p>
        </p:txBody>
      </p:sp>
    </p:spTree>
    <p:extLst>
      <p:ext uri="{BB962C8B-B14F-4D97-AF65-F5344CB8AC3E}">
        <p14:creationId xmlns:p14="http://schemas.microsoft.com/office/powerpoint/2010/main" val="4037225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AFAD23-4A8F-43F1-87B6-4D01793AC684}" type="datetimeFigureOut">
              <a:rPr lang="sv-SE" smtClean="0"/>
              <a:pPr/>
              <a:t>2017-06-05</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9ED134-4A9C-40FC-8FC5-94B6AAD005D9}" type="slidenum">
              <a:rPr lang="sv-SE" smtClean="0"/>
              <a:pPr/>
              <a:t>‹Nr.›</a:t>
            </a:fld>
            <a:endParaRPr lang="sv-SE"/>
          </a:p>
        </p:txBody>
      </p:sp>
    </p:spTree>
    <p:extLst>
      <p:ext uri="{BB962C8B-B14F-4D97-AF65-F5344CB8AC3E}">
        <p14:creationId xmlns:p14="http://schemas.microsoft.com/office/powerpoint/2010/main" val="31522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1038" name="Rectangle 14"/>
          <p:cNvSpPr>
            <a:spLocks noGrp="1" noChangeArrowheads="1"/>
          </p:cNvSpPr>
          <p:nvPr>
            <p:ph type="ftr" sz="quarter" idx="3"/>
          </p:nvPr>
        </p:nvSpPr>
        <p:spPr bwMode="auto">
          <a:xfrm>
            <a:off x="30163" y="638651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800">
                <a:solidFill>
                  <a:schemeClr val="bg1"/>
                </a:solidFill>
              </a:defRPr>
            </a:lvl1pPr>
          </a:lstStyle>
          <a:p>
            <a:pPr eaLnBrk="0" fontAlgn="base" hangingPunct="0">
              <a:spcBef>
                <a:spcPct val="20000"/>
              </a:spcBef>
              <a:spcAft>
                <a:spcPct val="0"/>
              </a:spcAft>
              <a:buClr>
                <a:srgbClr val="000066"/>
              </a:buClr>
              <a:buFont typeface="Wingdings" pitchFamily="2" charset="2"/>
              <a:buNone/>
              <a:defRPr/>
            </a:pPr>
            <a:endParaRPr lang="en-GB" sz="1400">
              <a:solidFill>
                <a:srgbClr val="000000"/>
              </a:solidFill>
              <a:latin typeface="Arial" charset="0"/>
            </a:endParaRPr>
          </a:p>
          <a:p>
            <a:pPr algn="l" eaLnBrk="0" fontAlgn="base" hangingPunct="0">
              <a:spcBef>
                <a:spcPct val="20000"/>
              </a:spcBef>
              <a:spcAft>
                <a:spcPct val="0"/>
              </a:spcAft>
              <a:buClr>
                <a:srgbClr val="000066"/>
              </a:buClr>
              <a:buFont typeface="Wingdings" pitchFamily="2" charset="2"/>
              <a:buNone/>
              <a:defRPr/>
            </a:pPr>
            <a:r>
              <a:rPr lang="en-GB">
                <a:solidFill>
                  <a:srgbClr val="FFFFFF"/>
                </a:solidFill>
                <a:latin typeface="Arial" charset="0"/>
              </a:rPr>
              <a:t>Lennart Levi</a:t>
            </a:r>
            <a:endParaRPr lang="en-GB" sz="1400">
              <a:solidFill>
                <a:srgbClr val="000000"/>
              </a:solidFill>
              <a:latin typeface="Arial" charset="0"/>
            </a:endParaRPr>
          </a:p>
        </p:txBody>
      </p:sp>
    </p:spTree>
    <p:extLst>
      <p:ext uri="{BB962C8B-B14F-4D97-AF65-F5344CB8AC3E}">
        <p14:creationId xmlns:p14="http://schemas.microsoft.com/office/powerpoint/2010/main" val="20484226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3568" y="476673"/>
            <a:ext cx="7774632" cy="3123778"/>
          </a:xfrm>
        </p:spPr>
        <p:txBody>
          <a:bodyPr/>
          <a:lstStyle/>
          <a:p>
            <a:r>
              <a:rPr lang="sv-SE" b="1" dirty="0"/>
              <a:t>WORK, STRESS AND HEALTH –</a:t>
            </a:r>
            <a:br>
              <a:rPr lang="sv-SE" b="1" dirty="0"/>
            </a:br>
            <a:r>
              <a:rPr lang="sv-SE" b="1" dirty="0"/>
              <a:t> A GLOBAL CHALLENGE</a:t>
            </a:r>
          </a:p>
        </p:txBody>
      </p:sp>
      <p:sp>
        <p:nvSpPr>
          <p:cNvPr id="3" name="Underrubrik 2"/>
          <p:cNvSpPr>
            <a:spLocks noGrp="1"/>
          </p:cNvSpPr>
          <p:nvPr>
            <p:ph type="subTitle" idx="1"/>
          </p:nvPr>
        </p:nvSpPr>
        <p:spPr>
          <a:xfrm>
            <a:off x="1187624" y="3068960"/>
            <a:ext cx="6584776" cy="2569840"/>
          </a:xfrm>
        </p:spPr>
        <p:txBody>
          <a:bodyPr>
            <a:normAutofit fontScale="62500" lnSpcReduction="20000"/>
          </a:bodyPr>
          <a:lstStyle/>
          <a:p>
            <a:r>
              <a:rPr lang="sv-SE" sz="5800" b="1" dirty="0"/>
              <a:t>Lennart Levi, MD, PhD</a:t>
            </a:r>
          </a:p>
          <a:p>
            <a:r>
              <a:rPr lang="sv-SE" dirty="0"/>
              <a:t>Emeritus Professor of </a:t>
            </a:r>
            <a:r>
              <a:rPr lang="sv-SE" dirty="0" err="1"/>
              <a:t>Psychosocial</a:t>
            </a:r>
            <a:r>
              <a:rPr lang="sv-SE" dirty="0"/>
              <a:t> </a:t>
            </a:r>
            <a:r>
              <a:rPr lang="sv-SE" dirty="0" err="1"/>
              <a:t>Occupational</a:t>
            </a:r>
            <a:r>
              <a:rPr lang="sv-SE" dirty="0"/>
              <a:t> Medicine, Karolinska institutet, Stockholm, Sweden; </a:t>
            </a:r>
            <a:r>
              <a:rPr lang="sv-SE" dirty="0" err="1"/>
              <a:t>Member</a:t>
            </a:r>
            <a:r>
              <a:rPr lang="sv-SE" dirty="0"/>
              <a:t> of the Swedish </a:t>
            </a:r>
            <a:r>
              <a:rPr lang="sv-SE" dirty="0" err="1"/>
              <a:t>Parliament</a:t>
            </a:r>
            <a:r>
              <a:rPr lang="sv-SE" dirty="0"/>
              <a:t> 2006-2010.</a:t>
            </a:r>
          </a:p>
          <a:p>
            <a:endParaRPr lang="sv-SE" dirty="0"/>
          </a:p>
          <a:p>
            <a:r>
              <a:rPr lang="sv-SE" dirty="0"/>
              <a:t>ILO International </a:t>
            </a:r>
            <a:r>
              <a:rPr lang="sv-SE" dirty="0" err="1"/>
              <a:t>Safety</a:t>
            </a:r>
            <a:r>
              <a:rPr lang="sv-SE" dirty="0"/>
              <a:t> and Health Conference, Duesseldorf, November 6-7, 2013: ”</a:t>
            </a:r>
            <a:r>
              <a:rPr lang="sv-SE" i="1" dirty="0"/>
              <a:t>Make it </a:t>
            </a:r>
            <a:r>
              <a:rPr lang="sv-SE" i="1" dirty="0" err="1"/>
              <a:t>visible</a:t>
            </a:r>
            <a:r>
              <a:rPr lang="sv-SE" i="1" dirty="0"/>
              <a:t>: </a:t>
            </a:r>
            <a:r>
              <a:rPr lang="sv-SE" i="1" dirty="0" err="1"/>
              <a:t>Occupational</a:t>
            </a:r>
            <a:r>
              <a:rPr lang="sv-SE" i="1" dirty="0"/>
              <a:t> </a:t>
            </a:r>
            <a:r>
              <a:rPr lang="sv-SE" i="1" dirty="0" err="1"/>
              <a:t>Diseases</a:t>
            </a:r>
            <a:r>
              <a:rPr lang="sv-SE" i="1" dirty="0"/>
              <a:t> </a:t>
            </a:r>
            <a:r>
              <a:rPr lang="sv-SE" dirty="0"/>
              <a:t>– </a:t>
            </a:r>
            <a:r>
              <a:rPr lang="sv-SE" i="1" dirty="0" err="1"/>
              <a:t>Recognition</a:t>
            </a:r>
            <a:r>
              <a:rPr lang="sv-SE" i="1" dirty="0"/>
              <a:t>, </a:t>
            </a:r>
            <a:r>
              <a:rPr lang="sv-SE" i="1" dirty="0" err="1"/>
              <a:t>Compensation</a:t>
            </a:r>
            <a:r>
              <a:rPr lang="sv-SE" i="1" dirty="0"/>
              <a:t>, and Prevention</a:t>
            </a:r>
            <a:r>
              <a:rPr lang="sv-SE" dirty="0"/>
              <a:t>.” </a:t>
            </a:r>
          </a:p>
        </p:txBody>
      </p:sp>
    </p:spTree>
    <p:extLst>
      <p:ext uri="{BB962C8B-B14F-4D97-AF65-F5344CB8AC3E}">
        <p14:creationId xmlns:p14="http://schemas.microsoft.com/office/powerpoint/2010/main" val="3649474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pPr algn="l"/>
            <a:r>
              <a:rPr lang="sv-SE" sz="3600" b="1" dirty="0"/>
              <a:t>THEORETICAL MODELS FOR OCCUPATIONAL MENTAL HEALTH ACTION:</a:t>
            </a:r>
          </a:p>
        </p:txBody>
      </p:sp>
      <p:sp>
        <p:nvSpPr>
          <p:cNvPr id="3" name="Platshållare för innehåll 2"/>
          <p:cNvSpPr>
            <a:spLocks noGrp="1"/>
          </p:cNvSpPr>
          <p:nvPr>
            <p:ph idx="1"/>
          </p:nvPr>
        </p:nvSpPr>
        <p:spPr>
          <a:xfrm>
            <a:off x="467544" y="1916832"/>
            <a:ext cx="8229600" cy="4525963"/>
          </a:xfrm>
        </p:spPr>
        <p:txBody>
          <a:bodyPr/>
          <a:lstStyle/>
          <a:p>
            <a:r>
              <a:rPr lang="sv-SE" dirty="0"/>
              <a:t>Person-Environment Fit</a:t>
            </a:r>
          </a:p>
          <a:p>
            <a:r>
              <a:rPr lang="sv-SE" dirty="0"/>
              <a:t>Life </a:t>
            </a:r>
            <a:r>
              <a:rPr lang="sv-SE" dirty="0" err="1"/>
              <a:t>changes</a:t>
            </a:r>
            <a:endParaRPr lang="sv-SE" dirty="0"/>
          </a:p>
          <a:p>
            <a:r>
              <a:rPr lang="sv-SE" dirty="0" err="1"/>
              <a:t>Demand</a:t>
            </a:r>
            <a:r>
              <a:rPr lang="sv-SE" dirty="0"/>
              <a:t>-</a:t>
            </a:r>
            <a:r>
              <a:rPr lang="sv-SE" dirty="0" err="1"/>
              <a:t>control</a:t>
            </a:r>
            <a:r>
              <a:rPr lang="sv-SE" dirty="0"/>
              <a:t>-support (</a:t>
            </a:r>
            <a:r>
              <a:rPr lang="sv-SE" dirty="0" err="1"/>
              <a:t>iso-strain</a:t>
            </a:r>
            <a:r>
              <a:rPr lang="sv-SE" dirty="0"/>
              <a:t>)</a:t>
            </a:r>
          </a:p>
          <a:p>
            <a:r>
              <a:rPr lang="sv-SE" dirty="0" err="1"/>
              <a:t>Effort-reward</a:t>
            </a:r>
            <a:r>
              <a:rPr lang="sv-SE" dirty="0"/>
              <a:t> </a:t>
            </a:r>
            <a:r>
              <a:rPr lang="sv-SE" dirty="0" err="1"/>
              <a:t>imbalance</a:t>
            </a:r>
            <a:r>
              <a:rPr lang="sv-SE" dirty="0"/>
              <a:t> </a:t>
            </a:r>
          </a:p>
          <a:p>
            <a:r>
              <a:rPr lang="sv-SE" dirty="0"/>
              <a:t>Person-Environment Fit</a:t>
            </a:r>
          </a:p>
          <a:p>
            <a:r>
              <a:rPr lang="sv-SE" dirty="0" err="1"/>
              <a:t>Recovery</a:t>
            </a:r>
            <a:endParaRPr lang="sv-SE" dirty="0"/>
          </a:p>
          <a:p>
            <a:r>
              <a:rPr lang="sv-SE" dirty="0" err="1"/>
              <a:t>Justice</a:t>
            </a:r>
            <a:endParaRPr lang="sv-SE" dirty="0"/>
          </a:p>
        </p:txBody>
      </p:sp>
    </p:spTree>
    <p:extLst>
      <p:ext uri="{BB962C8B-B14F-4D97-AF65-F5344CB8AC3E}">
        <p14:creationId xmlns:p14="http://schemas.microsoft.com/office/powerpoint/2010/main" val="2037351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pPr algn="l"/>
            <a:r>
              <a:rPr lang="sv-SE" sz="3600" b="1" dirty="0"/>
              <a:t>GLOBALIZATION + CRISIS + MIGRATION + AGING + INNOVATION = CHALLENGE!</a:t>
            </a:r>
          </a:p>
        </p:txBody>
      </p:sp>
      <p:sp>
        <p:nvSpPr>
          <p:cNvPr id="3" name="Platshållare för innehåll 2"/>
          <p:cNvSpPr>
            <a:spLocks noGrp="1"/>
          </p:cNvSpPr>
          <p:nvPr>
            <p:ph idx="1"/>
          </p:nvPr>
        </p:nvSpPr>
        <p:spPr/>
        <p:txBody>
          <a:bodyPr/>
          <a:lstStyle/>
          <a:p>
            <a:r>
              <a:rPr lang="sv-SE" dirty="0" err="1"/>
              <a:t>Adequate</a:t>
            </a:r>
            <a:r>
              <a:rPr lang="sv-SE" dirty="0"/>
              <a:t> </a:t>
            </a:r>
            <a:r>
              <a:rPr lang="sv-SE" dirty="0" err="1"/>
              <a:t>knowledge</a:t>
            </a:r>
            <a:r>
              <a:rPr lang="sv-SE" dirty="0"/>
              <a:t> on </a:t>
            </a:r>
            <a:r>
              <a:rPr lang="sv-SE" dirty="0" err="1"/>
              <a:t>traditional</a:t>
            </a:r>
            <a:r>
              <a:rPr lang="sv-SE" dirty="0"/>
              <a:t> OSH</a:t>
            </a:r>
          </a:p>
          <a:p>
            <a:r>
              <a:rPr lang="sv-SE" dirty="0" err="1"/>
              <a:t>Great</a:t>
            </a:r>
            <a:r>
              <a:rPr lang="sv-SE" dirty="0"/>
              <a:t> </a:t>
            </a:r>
            <a:r>
              <a:rPr lang="sv-SE" dirty="0" err="1"/>
              <a:t>need</a:t>
            </a:r>
            <a:r>
              <a:rPr lang="sv-SE" dirty="0"/>
              <a:t> for </a:t>
            </a:r>
            <a:r>
              <a:rPr lang="sv-SE" dirty="0" err="1"/>
              <a:t>close</a:t>
            </a:r>
            <a:r>
              <a:rPr lang="sv-SE" dirty="0"/>
              <a:t> and </a:t>
            </a:r>
            <a:r>
              <a:rPr lang="sv-SE"/>
              <a:t>sustainable</a:t>
            </a:r>
            <a:r>
              <a:rPr lang="sv-SE" dirty="0"/>
              <a:t> </a:t>
            </a:r>
            <a:r>
              <a:rPr lang="sv-SE" dirty="0" err="1"/>
              <a:t>collaboration</a:t>
            </a:r>
            <a:r>
              <a:rPr lang="sv-SE" dirty="0"/>
              <a:t> </a:t>
            </a:r>
            <a:r>
              <a:rPr lang="sv-SE" dirty="0" err="1"/>
              <a:t>between</a:t>
            </a:r>
            <a:r>
              <a:rPr lang="sv-SE" dirty="0"/>
              <a:t> the social partners and </a:t>
            </a:r>
            <a:r>
              <a:rPr lang="sv-SE" dirty="0" err="1"/>
              <a:t>Academia</a:t>
            </a:r>
            <a:endParaRPr lang="sv-SE" dirty="0"/>
          </a:p>
          <a:p>
            <a:r>
              <a:rPr lang="sv-SE" dirty="0" err="1"/>
              <a:t>Uncertainty</a:t>
            </a:r>
            <a:r>
              <a:rPr lang="sv-SE" dirty="0"/>
              <a:t> </a:t>
            </a:r>
            <a:r>
              <a:rPr lang="sv-SE" dirty="0" err="1"/>
              <a:t>how</a:t>
            </a:r>
            <a:r>
              <a:rPr lang="sv-SE" dirty="0"/>
              <a:t> </a:t>
            </a:r>
            <a:r>
              <a:rPr lang="sv-SE" dirty="0" err="1"/>
              <a:t>to</a:t>
            </a:r>
            <a:r>
              <a:rPr lang="sv-SE" dirty="0"/>
              <a:t> </a:t>
            </a:r>
            <a:r>
              <a:rPr lang="sv-SE" dirty="0" err="1"/>
              <a:t>cope</a:t>
            </a:r>
            <a:r>
              <a:rPr lang="sv-SE" dirty="0"/>
              <a:t> </a:t>
            </a:r>
            <a:r>
              <a:rPr lang="sv-SE" dirty="0" err="1"/>
              <a:t>with</a:t>
            </a:r>
            <a:r>
              <a:rPr lang="sv-SE" dirty="0"/>
              <a:t> </a:t>
            </a:r>
            <a:r>
              <a:rPr lang="sv-SE" dirty="0" err="1"/>
              <a:t>informal</a:t>
            </a:r>
            <a:r>
              <a:rPr lang="sv-SE" dirty="0"/>
              <a:t> </a:t>
            </a:r>
            <a:r>
              <a:rPr lang="sv-SE" dirty="0" err="1"/>
              <a:t>sector</a:t>
            </a:r>
            <a:r>
              <a:rPr lang="sv-SE" dirty="0"/>
              <a:t>, SME, </a:t>
            </a:r>
            <a:r>
              <a:rPr lang="sv-SE" dirty="0" err="1"/>
              <a:t>allocation</a:t>
            </a:r>
            <a:r>
              <a:rPr lang="sv-SE" dirty="0"/>
              <a:t> of </a:t>
            </a:r>
            <a:r>
              <a:rPr lang="sv-SE" dirty="0" err="1"/>
              <a:t>responsibilty</a:t>
            </a:r>
            <a:r>
              <a:rPr lang="sv-SE" dirty="0"/>
              <a:t>  </a:t>
            </a:r>
            <a:r>
              <a:rPr lang="sv-SE" dirty="0" err="1"/>
              <a:t>regarding</a:t>
            </a:r>
            <a:r>
              <a:rPr lang="sv-SE" dirty="0"/>
              <a:t> mobile </a:t>
            </a:r>
            <a:r>
              <a:rPr lang="sv-SE" dirty="0" err="1"/>
              <a:t>workplaces</a:t>
            </a:r>
            <a:r>
              <a:rPr lang="sv-SE" dirty="0"/>
              <a:t>, </a:t>
            </a:r>
            <a:r>
              <a:rPr lang="sv-SE" dirty="0" err="1"/>
              <a:t>sub-contractors</a:t>
            </a:r>
            <a:r>
              <a:rPr lang="sv-SE" dirty="0"/>
              <a:t>, </a:t>
            </a:r>
            <a:r>
              <a:rPr lang="sv-SE" dirty="0" err="1"/>
              <a:t>foreign</a:t>
            </a:r>
            <a:r>
              <a:rPr lang="sv-SE" dirty="0"/>
              <a:t> </a:t>
            </a:r>
            <a:r>
              <a:rPr lang="sv-SE" dirty="0" err="1"/>
              <a:t>cultures</a:t>
            </a:r>
            <a:r>
              <a:rPr lang="sv-SE" dirty="0"/>
              <a:t>, </a:t>
            </a:r>
            <a:r>
              <a:rPr lang="sv-SE" dirty="0" err="1"/>
              <a:t>rapidly</a:t>
            </a:r>
            <a:r>
              <a:rPr lang="sv-SE" dirty="0"/>
              <a:t> </a:t>
            </a:r>
            <a:r>
              <a:rPr lang="sv-SE" dirty="0" err="1"/>
              <a:t>expanding</a:t>
            </a:r>
            <a:r>
              <a:rPr lang="sv-SE" dirty="0"/>
              <a:t> service </a:t>
            </a:r>
            <a:r>
              <a:rPr lang="sv-SE" dirty="0" err="1"/>
              <a:t>sector</a:t>
            </a:r>
            <a:r>
              <a:rPr lang="sv-SE" dirty="0"/>
              <a:t>.</a:t>
            </a:r>
          </a:p>
          <a:p>
            <a:endParaRPr lang="sv-SE" dirty="0"/>
          </a:p>
        </p:txBody>
      </p:sp>
    </p:spTree>
    <p:extLst>
      <p:ext uri="{BB962C8B-B14F-4D97-AF65-F5344CB8AC3E}">
        <p14:creationId xmlns:p14="http://schemas.microsoft.com/office/powerpoint/2010/main" val="3821899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l"/>
            <a:r>
              <a:rPr lang="sv-SE" b="1" dirty="0"/>
              <a:t>Investments </a:t>
            </a:r>
            <a:r>
              <a:rPr lang="sv-SE" b="1" dirty="0" err="1"/>
              <a:t>into</a:t>
            </a:r>
            <a:r>
              <a:rPr lang="sv-SE" b="1" dirty="0"/>
              <a:t> Mental Health – </a:t>
            </a:r>
            <a:r>
              <a:rPr lang="sv-SE" b="1" dirty="0" err="1"/>
              <a:t>challenges</a:t>
            </a:r>
            <a:r>
              <a:rPr lang="sv-SE" b="1" dirty="0"/>
              <a:t> and benefits:</a:t>
            </a:r>
          </a:p>
        </p:txBody>
      </p:sp>
      <p:sp>
        <p:nvSpPr>
          <p:cNvPr id="3" name="Platshållare för innehåll 2"/>
          <p:cNvSpPr>
            <a:spLocks noGrp="1"/>
          </p:cNvSpPr>
          <p:nvPr>
            <p:ph idx="1"/>
          </p:nvPr>
        </p:nvSpPr>
        <p:spPr/>
        <p:txBody>
          <a:bodyPr>
            <a:normAutofit fontScale="77500" lnSpcReduction="20000"/>
          </a:bodyPr>
          <a:lstStyle/>
          <a:p>
            <a:r>
              <a:rPr lang="sv-SE" dirty="0"/>
              <a:t>In </a:t>
            </a:r>
            <a:r>
              <a:rPr lang="sv-SE" dirty="0" err="1"/>
              <a:t>any</a:t>
            </a:r>
            <a:r>
              <a:rPr lang="sv-SE" dirty="0"/>
              <a:t> </a:t>
            </a:r>
            <a:r>
              <a:rPr lang="sv-SE" dirty="0" err="1"/>
              <a:t>one</a:t>
            </a:r>
            <a:r>
              <a:rPr lang="sv-SE" dirty="0"/>
              <a:t> </a:t>
            </a:r>
            <a:r>
              <a:rPr lang="sv-SE" dirty="0" err="1"/>
              <a:t>year</a:t>
            </a:r>
            <a:r>
              <a:rPr lang="sv-SE" dirty="0"/>
              <a:t>, the proportion of the </a:t>
            </a:r>
            <a:r>
              <a:rPr lang="sv-SE" dirty="0" err="1"/>
              <a:t>EU´s</a:t>
            </a:r>
            <a:r>
              <a:rPr lang="sv-SE" dirty="0"/>
              <a:t> population </a:t>
            </a:r>
            <a:r>
              <a:rPr lang="sv-SE" dirty="0" err="1"/>
              <a:t>suffering</a:t>
            </a:r>
            <a:r>
              <a:rPr lang="sv-SE" dirty="0"/>
              <a:t> from a mental disorder is 38.2 % (</a:t>
            </a:r>
            <a:r>
              <a:rPr lang="sv-SE" dirty="0" err="1"/>
              <a:t>Wittchen</a:t>
            </a:r>
            <a:r>
              <a:rPr lang="sv-SE" dirty="0"/>
              <a:t> et al., 2011). Most common </a:t>
            </a:r>
            <a:r>
              <a:rPr lang="sv-SE" dirty="0" err="1"/>
              <a:t>are</a:t>
            </a:r>
            <a:r>
              <a:rPr lang="sv-SE" dirty="0"/>
              <a:t> </a:t>
            </a:r>
            <a:r>
              <a:rPr lang="sv-SE" dirty="0" err="1"/>
              <a:t>anxiety</a:t>
            </a:r>
            <a:r>
              <a:rPr lang="sv-SE" dirty="0"/>
              <a:t> disorders (14%), </a:t>
            </a:r>
            <a:r>
              <a:rPr lang="sv-SE" dirty="0" err="1"/>
              <a:t>insomnia</a:t>
            </a:r>
            <a:r>
              <a:rPr lang="sv-SE" dirty="0"/>
              <a:t> (7%), depression (6.9%), </a:t>
            </a:r>
            <a:r>
              <a:rPr lang="sv-SE" dirty="0" err="1"/>
              <a:t>somatoform</a:t>
            </a:r>
            <a:r>
              <a:rPr lang="sv-SE" dirty="0"/>
              <a:t> disorders (6.3%) and </a:t>
            </a:r>
            <a:r>
              <a:rPr lang="sv-SE" dirty="0" err="1"/>
              <a:t>alcohol</a:t>
            </a:r>
            <a:r>
              <a:rPr lang="sv-SE" dirty="0"/>
              <a:t> and </a:t>
            </a:r>
            <a:r>
              <a:rPr lang="sv-SE" dirty="0" err="1"/>
              <a:t>drug</a:t>
            </a:r>
            <a:r>
              <a:rPr lang="sv-SE" dirty="0"/>
              <a:t> </a:t>
            </a:r>
            <a:r>
              <a:rPr lang="sv-SE" dirty="0" err="1"/>
              <a:t>dependence</a:t>
            </a:r>
            <a:r>
              <a:rPr lang="sv-SE" dirty="0"/>
              <a:t> (&gt;4%). </a:t>
            </a:r>
            <a:r>
              <a:rPr lang="sv-SE" dirty="0" err="1"/>
              <a:t>Remains</a:t>
            </a:r>
            <a:r>
              <a:rPr lang="sv-SE" dirty="0"/>
              <a:t> </a:t>
            </a:r>
            <a:r>
              <a:rPr lang="sv-SE" dirty="0" err="1"/>
              <a:t>significantly</a:t>
            </a:r>
            <a:r>
              <a:rPr lang="sv-SE" dirty="0"/>
              <a:t> and </a:t>
            </a:r>
            <a:r>
              <a:rPr lang="sv-SE" dirty="0" err="1"/>
              <a:t>persistently</a:t>
            </a:r>
            <a:r>
              <a:rPr lang="sv-SE" dirty="0"/>
              <a:t> </a:t>
            </a:r>
            <a:r>
              <a:rPr lang="sv-SE" dirty="0" err="1"/>
              <a:t>high</a:t>
            </a:r>
            <a:r>
              <a:rPr lang="sv-SE" dirty="0"/>
              <a:t>. </a:t>
            </a:r>
            <a:r>
              <a:rPr lang="sv-SE" dirty="0" err="1"/>
              <a:t>Accounts</a:t>
            </a:r>
            <a:r>
              <a:rPr lang="sv-SE" dirty="0"/>
              <a:t> for 26.6% of total </a:t>
            </a:r>
            <a:r>
              <a:rPr lang="sv-SE" dirty="0" err="1"/>
              <a:t>ill-health</a:t>
            </a:r>
            <a:r>
              <a:rPr lang="sv-SE" dirty="0"/>
              <a:t>.</a:t>
            </a:r>
          </a:p>
          <a:p>
            <a:r>
              <a:rPr lang="sv-SE" dirty="0"/>
              <a:t>All EU </a:t>
            </a:r>
            <a:r>
              <a:rPr lang="sv-SE" dirty="0" err="1"/>
              <a:t>countries</a:t>
            </a:r>
            <a:r>
              <a:rPr lang="sv-SE" dirty="0"/>
              <a:t> </a:t>
            </a:r>
            <a:r>
              <a:rPr lang="sv-SE" dirty="0" err="1"/>
              <a:t>provide</a:t>
            </a:r>
            <a:r>
              <a:rPr lang="sv-SE" dirty="0"/>
              <a:t> prevention of mental </a:t>
            </a:r>
            <a:r>
              <a:rPr lang="sv-SE" dirty="0" err="1"/>
              <a:t>illness</a:t>
            </a:r>
            <a:r>
              <a:rPr lang="sv-SE" dirty="0"/>
              <a:t> and promotion of mental </a:t>
            </a:r>
            <a:r>
              <a:rPr lang="sv-SE" dirty="0" err="1"/>
              <a:t>health</a:t>
            </a:r>
            <a:r>
              <a:rPr lang="sv-SE" dirty="0"/>
              <a:t>, </a:t>
            </a:r>
            <a:r>
              <a:rPr lang="sv-SE" dirty="0" err="1"/>
              <a:t>mostly</a:t>
            </a:r>
            <a:r>
              <a:rPr lang="sv-SE" dirty="0"/>
              <a:t> </a:t>
            </a:r>
            <a:r>
              <a:rPr lang="sv-SE" dirty="0" err="1"/>
              <a:t>school-based</a:t>
            </a:r>
            <a:r>
              <a:rPr lang="sv-SE" dirty="0"/>
              <a:t> </a:t>
            </a:r>
            <a:r>
              <a:rPr lang="sv-SE" dirty="0" err="1"/>
              <a:t>but</a:t>
            </a:r>
            <a:r>
              <a:rPr lang="sv-SE" dirty="0"/>
              <a:t> </a:t>
            </a:r>
            <a:r>
              <a:rPr lang="sv-SE" dirty="0" err="1"/>
              <a:t>also</a:t>
            </a:r>
            <a:r>
              <a:rPr lang="sv-SE" dirty="0"/>
              <a:t> </a:t>
            </a:r>
            <a:r>
              <a:rPr lang="sv-SE" dirty="0" err="1"/>
              <a:t>work-based</a:t>
            </a:r>
            <a:r>
              <a:rPr lang="sv-SE" dirty="0"/>
              <a:t>. </a:t>
            </a:r>
          </a:p>
          <a:p>
            <a:r>
              <a:rPr lang="sv-SE" dirty="0" err="1"/>
              <a:t>Cost</a:t>
            </a:r>
            <a:r>
              <a:rPr lang="sv-SE" dirty="0"/>
              <a:t> </a:t>
            </a:r>
            <a:r>
              <a:rPr lang="sv-SE" dirty="0" err="1"/>
              <a:t>savings</a:t>
            </a:r>
            <a:r>
              <a:rPr lang="sv-SE" dirty="0"/>
              <a:t> </a:t>
            </a:r>
            <a:r>
              <a:rPr lang="sv-SE" dirty="0" err="1"/>
              <a:t>have</a:t>
            </a:r>
            <a:r>
              <a:rPr lang="sv-SE" dirty="0"/>
              <a:t> </a:t>
            </a:r>
            <a:r>
              <a:rPr lang="sv-SE" dirty="0" err="1"/>
              <a:t>been</a:t>
            </a:r>
            <a:r>
              <a:rPr lang="sv-SE" dirty="0"/>
              <a:t> demonstrated (</a:t>
            </a:r>
            <a:r>
              <a:rPr lang="sv-SE" dirty="0" err="1"/>
              <a:t>McDaid</a:t>
            </a:r>
            <a:r>
              <a:rPr lang="sv-SE" dirty="0"/>
              <a:t> &amp; Park, 2011; Knapp et al., 2011). </a:t>
            </a:r>
          </a:p>
          <a:p>
            <a:pPr marL="0" indent="0">
              <a:buNone/>
            </a:pPr>
            <a:r>
              <a:rPr lang="sv-SE" dirty="0"/>
              <a:t>                         (EU-OSHA, 2011; </a:t>
            </a:r>
            <a:r>
              <a:rPr lang="sv-SE" dirty="0" err="1"/>
              <a:t>European</a:t>
            </a:r>
            <a:r>
              <a:rPr lang="sv-SE" dirty="0"/>
              <a:t> Commission, 2013)</a:t>
            </a:r>
          </a:p>
        </p:txBody>
      </p:sp>
    </p:spTree>
    <p:extLst>
      <p:ext uri="{BB962C8B-B14F-4D97-AF65-F5344CB8AC3E}">
        <p14:creationId xmlns:p14="http://schemas.microsoft.com/office/powerpoint/2010/main" val="2563871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l"/>
            <a:r>
              <a:rPr lang="sv-SE" b="1" dirty="0"/>
              <a:t>CSR  AND DEVELOPING COUNTRIES:</a:t>
            </a:r>
          </a:p>
        </p:txBody>
      </p:sp>
      <p:sp>
        <p:nvSpPr>
          <p:cNvPr id="3" name="Platshållare för innehåll 2"/>
          <p:cNvSpPr>
            <a:spLocks noGrp="1"/>
          </p:cNvSpPr>
          <p:nvPr>
            <p:ph idx="1"/>
          </p:nvPr>
        </p:nvSpPr>
        <p:spPr/>
        <p:txBody>
          <a:bodyPr/>
          <a:lstStyle/>
          <a:p>
            <a:r>
              <a:rPr lang="sv-SE" dirty="0"/>
              <a:t>The overall </a:t>
            </a:r>
            <a:r>
              <a:rPr lang="sv-SE" dirty="0" err="1"/>
              <a:t>contribution</a:t>
            </a:r>
            <a:r>
              <a:rPr lang="sv-SE" dirty="0"/>
              <a:t> of business </a:t>
            </a:r>
            <a:r>
              <a:rPr lang="sv-SE" dirty="0" err="1"/>
              <a:t>to</a:t>
            </a:r>
            <a:r>
              <a:rPr lang="sv-SE" dirty="0"/>
              <a:t> </a:t>
            </a:r>
            <a:r>
              <a:rPr lang="sv-SE" dirty="0" err="1"/>
              <a:t>sustainable</a:t>
            </a:r>
            <a:r>
              <a:rPr lang="sv-SE" dirty="0"/>
              <a:t> </a:t>
            </a:r>
            <a:r>
              <a:rPr lang="sv-SE" dirty="0" err="1"/>
              <a:t>development</a:t>
            </a:r>
            <a:r>
              <a:rPr lang="sv-SE" dirty="0"/>
              <a:t>.</a:t>
            </a:r>
          </a:p>
          <a:p>
            <a:r>
              <a:rPr lang="sv-SE" dirty="0"/>
              <a:t>CSR offers real </a:t>
            </a:r>
            <a:r>
              <a:rPr lang="sv-SE" dirty="0" err="1"/>
              <a:t>opportunities</a:t>
            </a:r>
            <a:r>
              <a:rPr lang="sv-SE" dirty="0"/>
              <a:t> for </a:t>
            </a:r>
            <a:r>
              <a:rPr lang="sv-SE" dirty="0" err="1"/>
              <a:t>governments</a:t>
            </a:r>
            <a:r>
              <a:rPr lang="sv-SE" dirty="0"/>
              <a:t> of </a:t>
            </a:r>
            <a:r>
              <a:rPr lang="sv-SE" dirty="0" err="1"/>
              <a:t>middle</a:t>
            </a:r>
            <a:r>
              <a:rPr lang="sv-SE" dirty="0"/>
              <a:t> and </a:t>
            </a:r>
            <a:r>
              <a:rPr lang="sv-SE" dirty="0" err="1"/>
              <a:t>low-income</a:t>
            </a:r>
            <a:r>
              <a:rPr lang="sv-SE" dirty="0"/>
              <a:t> </a:t>
            </a:r>
            <a:r>
              <a:rPr lang="sv-SE" dirty="0" err="1"/>
              <a:t>countries</a:t>
            </a:r>
            <a:r>
              <a:rPr lang="sv-SE" dirty="0"/>
              <a:t> </a:t>
            </a:r>
            <a:r>
              <a:rPr lang="sv-SE" dirty="0" err="1"/>
              <a:t>to</a:t>
            </a:r>
            <a:r>
              <a:rPr lang="sv-SE" dirty="0"/>
              <a:t> </a:t>
            </a:r>
            <a:r>
              <a:rPr lang="sv-SE" dirty="0" err="1"/>
              <a:t>change</a:t>
            </a:r>
            <a:r>
              <a:rPr lang="sv-SE" dirty="0"/>
              <a:t> the terms on </a:t>
            </a:r>
            <a:r>
              <a:rPr lang="sv-SE" dirty="0" err="1"/>
              <a:t>which</a:t>
            </a:r>
            <a:r>
              <a:rPr lang="sv-SE" dirty="0"/>
              <a:t> </a:t>
            </a:r>
            <a:r>
              <a:rPr lang="sv-SE" dirty="0" err="1"/>
              <a:t>they</a:t>
            </a:r>
            <a:r>
              <a:rPr lang="sv-SE" dirty="0"/>
              <a:t> </a:t>
            </a:r>
            <a:r>
              <a:rPr lang="sv-SE" dirty="0" err="1"/>
              <a:t>interact</a:t>
            </a:r>
            <a:r>
              <a:rPr lang="sv-SE" dirty="0"/>
              <a:t> </a:t>
            </a:r>
            <a:r>
              <a:rPr lang="sv-SE" dirty="0" err="1"/>
              <a:t>with</a:t>
            </a:r>
            <a:r>
              <a:rPr lang="sv-SE" dirty="0"/>
              <a:t> business.</a:t>
            </a:r>
          </a:p>
          <a:p>
            <a:pPr marL="0" indent="0">
              <a:buNone/>
            </a:pPr>
            <a:r>
              <a:rPr lang="sv-SE" dirty="0"/>
              <a:t>                                    (United Nations, 2007)</a:t>
            </a:r>
          </a:p>
        </p:txBody>
      </p:sp>
    </p:spTree>
    <p:extLst>
      <p:ext uri="{BB962C8B-B14F-4D97-AF65-F5344CB8AC3E}">
        <p14:creationId xmlns:p14="http://schemas.microsoft.com/office/powerpoint/2010/main" val="419314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l"/>
            <a:r>
              <a:rPr lang="sv-SE" b="1" dirty="0"/>
              <a:t>MOTIVES FOR INTERVENTION?</a:t>
            </a:r>
          </a:p>
        </p:txBody>
      </p:sp>
      <p:sp>
        <p:nvSpPr>
          <p:cNvPr id="3" name="Platshållare för innehåll 2"/>
          <p:cNvSpPr>
            <a:spLocks noGrp="1"/>
          </p:cNvSpPr>
          <p:nvPr>
            <p:ph idx="1"/>
          </p:nvPr>
        </p:nvSpPr>
        <p:spPr/>
        <p:txBody>
          <a:bodyPr/>
          <a:lstStyle/>
          <a:p>
            <a:r>
              <a:rPr lang="sv-SE" dirty="0"/>
              <a:t>A humanistic </a:t>
            </a:r>
            <a:r>
              <a:rPr lang="sv-SE" dirty="0" err="1"/>
              <a:t>quest</a:t>
            </a:r>
            <a:r>
              <a:rPr lang="sv-SE" dirty="0"/>
              <a:t> for ”The </a:t>
            </a:r>
            <a:r>
              <a:rPr lang="sv-SE" dirty="0" err="1"/>
              <a:t>Good</a:t>
            </a:r>
            <a:r>
              <a:rPr lang="sv-SE" dirty="0"/>
              <a:t> </a:t>
            </a:r>
            <a:r>
              <a:rPr lang="sv-SE" dirty="0" err="1"/>
              <a:t>Working</a:t>
            </a:r>
            <a:r>
              <a:rPr lang="sv-SE" dirty="0"/>
              <a:t> Life”;</a:t>
            </a:r>
          </a:p>
          <a:p>
            <a:r>
              <a:rPr lang="sv-SE" dirty="0"/>
              <a:t>A </a:t>
            </a:r>
            <a:r>
              <a:rPr lang="sv-SE" dirty="0" err="1"/>
              <a:t>wish</a:t>
            </a:r>
            <a:r>
              <a:rPr lang="sv-SE" dirty="0"/>
              <a:t> </a:t>
            </a:r>
            <a:r>
              <a:rPr lang="sv-SE" dirty="0" err="1"/>
              <a:t>to</a:t>
            </a:r>
            <a:r>
              <a:rPr lang="sv-SE" dirty="0"/>
              <a:t> </a:t>
            </a:r>
            <a:r>
              <a:rPr lang="sv-SE" dirty="0" err="1"/>
              <a:t>improve</a:t>
            </a:r>
            <a:r>
              <a:rPr lang="sv-SE" dirty="0"/>
              <a:t> the </a:t>
            </a:r>
            <a:r>
              <a:rPr lang="sv-SE" dirty="0" err="1"/>
              <a:t>health</a:t>
            </a:r>
            <a:r>
              <a:rPr lang="sv-SE" dirty="0"/>
              <a:t> and </a:t>
            </a:r>
            <a:r>
              <a:rPr lang="sv-SE" dirty="0" err="1"/>
              <a:t>wellbeing</a:t>
            </a:r>
            <a:r>
              <a:rPr lang="sv-SE" dirty="0"/>
              <a:t> of the </a:t>
            </a:r>
            <a:r>
              <a:rPr lang="sv-SE" dirty="0" err="1"/>
              <a:t>working</a:t>
            </a:r>
            <a:r>
              <a:rPr lang="sv-SE" dirty="0"/>
              <a:t> population;</a:t>
            </a:r>
          </a:p>
          <a:p>
            <a:r>
              <a:rPr lang="sv-SE" dirty="0"/>
              <a:t>Promotion of </a:t>
            </a:r>
            <a:r>
              <a:rPr lang="sv-SE" dirty="0" err="1"/>
              <a:t>autonomy</a:t>
            </a:r>
            <a:r>
              <a:rPr lang="sv-SE" dirty="0"/>
              <a:t> and </a:t>
            </a:r>
            <a:r>
              <a:rPr lang="sv-SE" dirty="0" err="1"/>
              <a:t>democratic</a:t>
            </a:r>
            <a:r>
              <a:rPr lang="sv-SE" dirty="0"/>
              <a:t> </a:t>
            </a:r>
            <a:r>
              <a:rPr lang="sv-SE" dirty="0" err="1"/>
              <a:t>values</a:t>
            </a:r>
            <a:r>
              <a:rPr lang="sv-SE" dirty="0"/>
              <a:t>;</a:t>
            </a:r>
          </a:p>
          <a:p>
            <a:r>
              <a:rPr lang="sv-SE" dirty="0" err="1"/>
              <a:t>Concern</a:t>
            </a:r>
            <a:r>
              <a:rPr lang="sv-SE" dirty="0"/>
              <a:t> for </a:t>
            </a:r>
            <a:r>
              <a:rPr lang="sv-SE" dirty="0" err="1"/>
              <a:t>company</a:t>
            </a:r>
            <a:r>
              <a:rPr lang="sv-SE" dirty="0"/>
              <a:t> profit and </a:t>
            </a:r>
            <a:r>
              <a:rPr lang="sv-SE" dirty="0" err="1"/>
              <a:t>competitiveness</a:t>
            </a:r>
            <a:r>
              <a:rPr lang="sv-SE" dirty="0"/>
              <a:t>.                        (Gardell, 1980)</a:t>
            </a:r>
          </a:p>
        </p:txBody>
      </p:sp>
    </p:spTree>
    <p:extLst>
      <p:ext uri="{BB962C8B-B14F-4D97-AF65-F5344CB8AC3E}">
        <p14:creationId xmlns:p14="http://schemas.microsoft.com/office/powerpoint/2010/main" val="3851349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95536" y="116632"/>
            <a:ext cx="8291264" cy="1301006"/>
          </a:xfrm>
        </p:spPr>
        <p:txBody>
          <a:bodyPr>
            <a:normAutofit fontScale="90000"/>
          </a:bodyPr>
          <a:lstStyle/>
          <a:p>
            <a:pPr algn="l"/>
            <a:r>
              <a:rPr lang="sv-SE" b="1" dirty="0"/>
              <a:t>PSYCHOSOCIAL FACTORS AT WORK – RECOGNITION AND CONTROL (1984):</a:t>
            </a:r>
          </a:p>
        </p:txBody>
      </p:sp>
      <p:sp>
        <p:nvSpPr>
          <p:cNvPr id="3" name="Platshållare för innehåll 2"/>
          <p:cNvSpPr>
            <a:spLocks noGrp="1"/>
          </p:cNvSpPr>
          <p:nvPr>
            <p:ph idx="1"/>
          </p:nvPr>
        </p:nvSpPr>
        <p:spPr>
          <a:xfrm>
            <a:off x="395536" y="1340768"/>
            <a:ext cx="8291264" cy="4785395"/>
          </a:xfrm>
        </p:spPr>
        <p:txBody>
          <a:bodyPr>
            <a:noAutofit/>
          </a:bodyPr>
          <a:lstStyle/>
          <a:p>
            <a:r>
              <a:rPr lang="sv-SE" sz="1600" dirty="0" err="1"/>
              <a:t>Report</a:t>
            </a:r>
            <a:r>
              <a:rPr lang="sv-SE" sz="1600" dirty="0"/>
              <a:t> of the Joint ILO/WHO Committee on </a:t>
            </a:r>
            <a:r>
              <a:rPr lang="sv-SE" sz="1600" dirty="0" err="1"/>
              <a:t>Occupational</a:t>
            </a:r>
            <a:r>
              <a:rPr lang="sv-SE" sz="1600" dirty="0"/>
              <a:t> Health, </a:t>
            </a:r>
            <a:r>
              <a:rPr lang="sv-SE" sz="1600" dirty="0" err="1"/>
              <a:t>Ninth</a:t>
            </a:r>
            <a:r>
              <a:rPr lang="sv-SE" sz="1600" dirty="0"/>
              <a:t> Session. Endorsed by </a:t>
            </a:r>
            <a:r>
              <a:rPr lang="sv-SE" sz="1600" dirty="0" err="1"/>
              <a:t>ILO´s</a:t>
            </a:r>
            <a:r>
              <a:rPr lang="sv-SE" sz="1600" dirty="0"/>
              <a:t> </a:t>
            </a:r>
            <a:r>
              <a:rPr lang="sv-SE" sz="1600" dirty="0" err="1"/>
              <a:t>Governing</a:t>
            </a:r>
            <a:r>
              <a:rPr lang="sv-SE" sz="1600" dirty="0"/>
              <a:t> Body and </a:t>
            </a:r>
            <a:r>
              <a:rPr lang="sv-SE" sz="1600" dirty="0" err="1"/>
              <a:t>WHO´s</a:t>
            </a:r>
            <a:r>
              <a:rPr lang="sv-SE" sz="1600" dirty="0"/>
              <a:t> </a:t>
            </a:r>
            <a:r>
              <a:rPr lang="sv-SE" sz="1600" dirty="0" err="1"/>
              <a:t>Executive</a:t>
            </a:r>
            <a:r>
              <a:rPr lang="sv-SE" sz="1600" dirty="0"/>
              <a:t> Board. </a:t>
            </a:r>
            <a:r>
              <a:rPr lang="sv-SE" sz="1600" dirty="0" err="1"/>
              <a:t>Occupational</a:t>
            </a:r>
            <a:r>
              <a:rPr lang="sv-SE" sz="1600" dirty="0"/>
              <a:t> </a:t>
            </a:r>
            <a:r>
              <a:rPr lang="sv-SE" sz="1600" dirty="0" err="1"/>
              <a:t>Safety</a:t>
            </a:r>
            <a:r>
              <a:rPr lang="sv-SE" sz="1600" dirty="0"/>
              <a:t> and Health Series No. 56.</a:t>
            </a:r>
          </a:p>
          <a:p>
            <a:r>
              <a:rPr lang="sv-SE" sz="1600" dirty="0"/>
              <a:t>ILO: The </a:t>
            </a:r>
            <a:r>
              <a:rPr lang="sv-SE" sz="1600" dirty="0" err="1"/>
              <a:t>importance</a:t>
            </a:r>
            <a:r>
              <a:rPr lang="sv-SE" sz="1600" dirty="0"/>
              <a:t> of the </a:t>
            </a:r>
            <a:r>
              <a:rPr lang="sv-SE" sz="1600" dirty="0" err="1"/>
              <a:t>psychosocial</a:t>
            </a:r>
            <a:r>
              <a:rPr lang="sv-SE" sz="1600" dirty="0"/>
              <a:t> </a:t>
            </a:r>
            <a:r>
              <a:rPr lang="sv-SE" sz="1600" dirty="0" err="1"/>
              <a:t>environment</a:t>
            </a:r>
            <a:r>
              <a:rPr lang="sv-SE" sz="1600" dirty="0"/>
              <a:t> of </a:t>
            </a:r>
            <a:r>
              <a:rPr lang="sv-SE" sz="1600" dirty="0" err="1"/>
              <a:t>workplaces</a:t>
            </a:r>
            <a:r>
              <a:rPr lang="sv-SE" sz="1600" dirty="0"/>
              <a:t> </a:t>
            </a:r>
            <a:r>
              <a:rPr lang="sv-SE" sz="1600" dirty="0" err="1"/>
              <a:t>was</a:t>
            </a:r>
            <a:r>
              <a:rPr lang="sv-SE" sz="1600" dirty="0"/>
              <a:t> </a:t>
            </a:r>
            <a:r>
              <a:rPr lang="sv-SE" sz="1600" dirty="0" err="1"/>
              <a:t>increasing</a:t>
            </a:r>
            <a:r>
              <a:rPr lang="sv-SE" sz="1600" dirty="0"/>
              <a:t>. </a:t>
            </a:r>
            <a:r>
              <a:rPr lang="sv-SE" sz="1600" dirty="0" err="1"/>
              <a:t>Economic</a:t>
            </a:r>
            <a:r>
              <a:rPr lang="sv-SE" sz="1600" dirty="0"/>
              <a:t> </a:t>
            </a:r>
            <a:r>
              <a:rPr lang="sv-SE" sz="1600" dirty="0" err="1"/>
              <a:t>growth</a:t>
            </a:r>
            <a:r>
              <a:rPr lang="sv-SE" sz="1600" dirty="0"/>
              <a:t>, </a:t>
            </a:r>
            <a:r>
              <a:rPr lang="sv-SE" sz="1600" dirty="0" err="1"/>
              <a:t>economic</a:t>
            </a:r>
            <a:r>
              <a:rPr lang="sv-SE" sz="1600" dirty="0"/>
              <a:t> progress, </a:t>
            </a:r>
            <a:r>
              <a:rPr lang="sv-SE" sz="1600" dirty="0" err="1"/>
              <a:t>increased</a:t>
            </a:r>
            <a:r>
              <a:rPr lang="sv-SE" sz="1600" dirty="0"/>
              <a:t> </a:t>
            </a:r>
            <a:r>
              <a:rPr lang="sv-SE" sz="1600" dirty="0" err="1"/>
              <a:t>productivity</a:t>
            </a:r>
            <a:r>
              <a:rPr lang="sv-SE" sz="1600" dirty="0"/>
              <a:t> and social </a:t>
            </a:r>
            <a:r>
              <a:rPr lang="sv-SE" sz="1600" dirty="0" err="1"/>
              <a:t>stability</a:t>
            </a:r>
            <a:r>
              <a:rPr lang="sv-SE" sz="1600" dirty="0"/>
              <a:t> </a:t>
            </a:r>
            <a:r>
              <a:rPr lang="sv-SE" sz="1600" dirty="0" err="1"/>
              <a:t>depend</a:t>
            </a:r>
            <a:r>
              <a:rPr lang="sv-SE" sz="1600" dirty="0"/>
              <a:t>  … </a:t>
            </a:r>
            <a:r>
              <a:rPr lang="sv-SE" sz="1600" dirty="0" err="1"/>
              <a:t>also</a:t>
            </a:r>
            <a:r>
              <a:rPr lang="sv-SE" sz="1600" dirty="0"/>
              <a:t> on </a:t>
            </a:r>
            <a:r>
              <a:rPr lang="sv-SE" sz="1600" dirty="0" err="1"/>
              <a:t>working</a:t>
            </a:r>
            <a:r>
              <a:rPr lang="sv-SE" sz="1600" dirty="0"/>
              <a:t> and </a:t>
            </a:r>
            <a:r>
              <a:rPr lang="sv-SE" sz="1600" dirty="0" err="1"/>
              <a:t>living</a:t>
            </a:r>
            <a:r>
              <a:rPr lang="sv-SE" sz="1600" dirty="0"/>
              <a:t> </a:t>
            </a:r>
            <a:r>
              <a:rPr lang="sv-SE" sz="1600" dirty="0" err="1"/>
              <a:t>conditions</a:t>
            </a:r>
            <a:r>
              <a:rPr lang="sv-SE" sz="1600" dirty="0"/>
              <a:t> and the </a:t>
            </a:r>
            <a:r>
              <a:rPr lang="sv-SE" sz="1600" dirty="0" err="1"/>
              <a:t>health</a:t>
            </a:r>
            <a:r>
              <a:rPr lang="sv-SE" sz="1600" dirty="0"/>
              <a:t> and </a:t>
            </a:r>
            <a:r>
              <a:rPr lang="sv-SE" sz="1600" dirty="0" err="1"/>
              <a:t>wellbeing</a:t>
            </a:r>
            <a:r>
              <a:rPr lang="sv-SE" sz="1600" dirty="0"/>
              <a:t> of </a:t>
            </a:r>
            <a:r>
              <a:rPr lang="sv-SE" sz="1600" dirty="0" err="1"/>
              <a:t>workers</a:t>
            </a:r>
            <a:r>
              <a:rPr lang="sv-SE" sz="1600" dirty="0"/>
              <a:t> and </a:t>
            </a:r>
            <a:r>
              <a:rPr lang="sv-SE" sz="1600" dirty="0" err="1"/>
              <a:t>their</a:t>
            </a:r>
            <a:r>
              <a:rPr lang="sv-SE" sz="1600" dirty="0"/>
              <a:t> </a:t>
            </a:r>
            <a:r>
              <a:rPr lang="sv-SE" sz="1600" dirty="0" err="1"/>
              <a:t>families</a:t>
            </a:r>
            <a:r>
              <a:rPr lang="sv-SE" sz="1600" dirty="0"/>
              <a:t>. (</a:t>
            </a:r>
            <a:r>
              <a:rPr lang="sv-SE" sz="1600" dirty="0" err="1"/>
              <a:t>Psychosocial</a:t>
            </a:r>
            <a:r>
              <a:rPr lang="sv-SE" sz="1600" dirty="0"/>
              <a:t> </a:t>
            </a:r>
            <a:r>
              <a:rPr lang="sv-SE" sz="1600" dirty="0" err="1"/>
              <a:t>factors</a:t>
            </a:r>
            <a:r>
              <a:rPr lang="sv-SE" sz="1600" dirty="0"/>
              <a:t>) </a:t>
            </a:r>
            <a:r>
              <a:rPr lang="sv-SE" sz="1600" dirty="0" err="1"/>
              <a:t>have</a:t>
            </a:r>
            <a:r>
              <a:rPr lang="sv-SE" sz="1600" dirty="0"/>
              <a:t> a </a:t>
            </a:r>
            <a:r>
              <a:rPr lang="sv-SE" sz="1600" dirty="0" err="1"/>
              <a:t>considerable</a:t>
            </a:r>
            <a:r>
              <a:rPr lang="sv-SE" sz="1600" dirty="0"/>
              <a:t> </a:t>
            </a:r>
            <a:r>
              <a:rPr lang="sv-SE" sz="1600" dirty="0" err="1"/>
              <a:t>influence</a:t>
            </a:r>
            <a:r>
              <a:rPr lang="sv-SE" sz="1600" dirty="0"/>
              <a:t> on the </a:t>
            </a:r>
            <a:r>
              <a:rPr lang="sv-SE" sz="1600" dirty="0" err="1"/>
              <a:t>physical</a:t>
            </a:r>
            <a:r>
              <a:rPr lang="sv-SE" sz="1600" dirty="0"/>
              <a:t> and mental </a:t>
            </a:r>
            <a:r>
              <a:rPr lang="sv-SE" sz="1600" dirty="0" err="1"/>
              <a:t>wellbeing</a:t>
            </a:r>
            <a:r>
              <a:rPr lang="sv-SE" sz="1600" dirty="0"/>
              <a:t> of </a:t>
            </a:r>
            <a:r>
              <a:rPr lang="sv-SE" sz="1600" dirty="0" err="1"/>
              <a:t>workers</a:t>
            </a:r>
            <a:r>
              <a:rPr lang="sv-SE" sz="1600" dirty="0"/>
              <a:t>. </a:t>
            </a:r>
          </a:p>
          <a:p>
            <a:r>
              <a:rPr lang="sv-SE" sz="1600" dirty="0"/>
              <a:t>WHO: </a:t>
            </a:r>
            <a:r>
              <a:rPr lang="sv-SE" sz="1600" dirty="0" err="1"/>
              <a:t>Concern</a:t>
            </a:r>
            <a:r>
              <a:rPr lang="sv-SE" sz="1600" dirty="0"/>
              <a:t> for </a:t>
            </a:r>
            <a:r>
              <a:rPr lang="sv-SE" sz="1600" dirty="0" err="1"/>
              <a:t>psychosocial</a:t>
            </a:r>
            <a:r>
              <a:rPr lang="sv-SE" sz="1600" dirty="0"/>
              <a:t> </a:t>
            </a:r>
            <a:r>
              <a:rPr lang="sv-SE" sz="1600" dirty="0" err="1"/>
              <a:t>factors</a:t>
            </a:r>
            <a:r>
              <a:rPr lang="sv-SE" sz="1600" dirty="0"/>
              <a:t> at </a:t>
            </a:r>
            <a:r>
              <a:rPr lang="sv-SE" sz="1600" dirty="0" err="1"/>
              <a:t>work</a:t>
            </a:r>
            <a:r>
              <a:rPr lang="sv-SE" sz="1600" dirty="0"/>
              <a:t> </a:t>
            </a:r>
            <a:r>
              <a:rPr lang="sv-SE" sz="1600" dirty="0" err="1"/>
              <a:t>was</a:t>
            </a:r>
            <a:r>
              <a:rPr lang="sv-SE" sz="1600" dirty="0"/>
              <a:t> </a:t>
            </a:r>
            <a:r>
              <a:rPr lang="sv-SE" sz="1600" dirty="0" err="1"/>
              <a:t>reflected</a:t>
            </a:r>
            <a:r>
              <a:rPr lang="sv-SE" sz="1600" dirty="0"/>
              <a:t> in ”</a:t>
            </a:r>
            <a:r>
              <a:rPr lang="sv-SE" sz="1600" dirty="0" err="1"/>
              <a:t>Making</a:t>
            </a:r>
            <a:r>
              <a:rPr lang="sv-SE" sz="1600" dirty="0"/>
              <a:t> </a:t>
            </a:r>
            <a:r>
              <a:rPr lang="sv-SE" sz="1600" dirty="0" err="1"/>
              <a:t>work</a:t>
            </a:r>
            <a:r>
              <a:rPr lang="sv-SE" sz="1600" dirty="0"/>
              <a:t> </a:t>
            </a:r>
            <a:r>
              <a:rPr lang="sv-SE" sz="1600" dirty="0" err="1"/>
              <a:t>more</a:t>
            </a:r>
            <a:r>
              <a:rPr lang="sv-SE" sz="1600" dirty="0"/>
              <a:t> human”, and in the </a:t>
            </a:r>
            <a:r>
              <a:rPr lang="sv-SE" sz="1600" dirty="0" err="1"/>
              <a:t>proposed</a:t>
            </a:r>
            <a:r>
              <a:rPr lang="sv-SE" sz="1600" dirty="0"/>
              <a:t> </a:t>
            </a:r>
            <a:r>
              <a:rPr lang="sv-SE" sz="1600" dirty="0" err="1"/>
              <a:t>conclusions</a:t>
            </a:r>
            <a:r>
              <a:rPr lang="sv-SE" sz="1600" dirty="0"/>
              <a:t> </a:t>
            </a:r>
            <a:r>
              <a:rPr lang="sv-SE" sz="1600" dirty="0" err="1"/>
              <a:t>with</a:t>
            </a:r>
            <a:r>
              <a:rPr lang="sv-SE" sz="1600" dirty="0"/>
              <a:t> a </a:t>
            </a:r>
            <a:r>
              <a:rPr lang="sv-SE" sz="1600" dirty="0" err="1"/>
              <a:t>view</a:t>
            </a:r>
            <a:r>
              <a:rPr lang="sv-SE" sz="1600" dirty="0"/>
              <a:t> </a:t>
            </a:r>
            <a:r>
              <a:rPr lang="sv-SE" sz="1600" dirty="0" err="1"/>
              <a:t>to</a:t>
            </a:r>
            <a:r>
              <a:rPr lang="sv-SE" sz="1600" dirty="0"/>
              <a:t> a Convention and </a:t>
            </a:r>
            <a:r>
              <a:rPr lang="sv-SE" sz="1600" dirty="0" err="1"/>
              <a:t>to</a:t>
            </a:r>
            <a:r>
              <a:rPr lang="sv-SE" sz="1600" dirty="0"/>
              <a:t> a </a:t>
            </a:r>
            <a:r>
              <a:rPr lang="sv-SE" sz="1600" dirty="0" err="1"/>
              <a:t>Recommendation</a:t>
            </a:r>
            <a:r>
              <a:rPr lang="sv-SE" sz="1600" dirty="0"/>
              <a:t> on </a:t>
            </a:r>
            <a:r>
              <a:rPr lang="sv-SE" sz="1600" dirty="0" err="1"/>
              <a:t>Occupational</a:t>
            </a:r>
            <a:r>
              <a:rPr lang="sv-SE" sz="1600" dirty="0"/>
              <a:t> Health Services </a:t>
            </a:r>
            <a:r>
              <a:rPr lang="sv-SE" sz="1600" dirty="0" err="1"/>
              <a:t>adopted</a:t>
            </a:r>
            <a:r>
              <a:rPr lang="sv-SE" sz="1600" dirty="0"/>
              <a:t> in 1984. </a:t>
            </a:r>
          </a:p>
          <a:p>
            <a:r>
              <a:rPr lang="sv-SE" sz="1600" dirty="0"/>
              <a:t>A </a:t>
            </a:r>
            <a:r>
              <a:rPr lang="sv-SE" sz="1600" dirty="0" err="1"/>
              <a:t>vast</a:t>
            </a:r>
            <a:r>
              <a:rPr lang="sv-SE" sz="1600" dirty="0"/>
              <a:t> </a:t>
            </a:r>
            <a:r>
              <a:rPr lang="sv-SE" sz="1600" dirty="0" err="1"/>
              <a:t>quantity</a:t>
            </a:r>
            <a:r>
              <a:rPr lang="sv-SE" sz="1600" dirty="0"/>
              <a:t> of </a:t>
            </a:r>
            <a:r>
              <a:rPr lang="sv-SE" sz="1600" dirty="0" err="1"/>
              <a:t>litterature</a:t>
            </a:r>
            <a:r>
              <a:rPr lang="sv-SE" sz="1600" dirty="0"/>
              <a:t> has demonstrated </a:t>
            </a:r>
            <a:r>
              <a:rPr lang="sv-SE" sz="1600" dirty="0" err="1"/>
              <a:t>that</a:t>
            </a:r>
            <a:r>
              <a:rPr lang="sv-SE" sz="1600" dirty="0"/>
              <a:t> </a:t>
            </a:r>
            <a:r>
              <a:rPr lang="sv-SE" sz="1600" dirty="0" err="1"/>
              <a:t>psychosocial</a:t>
            </a:r>
            <a:r>
              <a:rPr lang="sv-SE" sz="1600" dirty="0"/>
              <a:t> </a:t>
            </a:r>
            <a:r>
              <a:rPr lang="sv-SE" sz="1600" dirty="0" err="1"/>
              <a:t>factors</a:t>
            </a:r>
            <a:r>
              <a:rPr lang="sv-SE" sz="1600" dirty="0"/>
              <a:t> at </a:t>
            </a:r>
            <a:r>
              <a:rPr lang="sv-SE" sz="1600" dirty="0" err="1"/>
              <a:t>work</a:t>
            </a:r>
            <a:r>
              <a:rPr lang="sv-SE" sz="1600" dirty="0"/>
              <a:t> </a:t>
            </a:r>
            <a:r>
              <a:rPr lang="sv-SE" sz="1600" dirty="0" err="1"/>
              <a:t>contribute</a:t>
            </a:r>
            <a:r>
              <a:rPr lang="sv-SE" sz="1600" dirty="0"/>
              <a:t> </a:t>
            </a:r>
            <a:r>
              <a:rPr lang="sv-SE" sz="1600" dirty="0" err="1"/>
              <a:t>to</a:t>
            </a:r>
            <a:r>
              <a:rPr lang="sv-SE" sz="1600" dirty="0"/>
              <a:t> a </a:t>
            </a:r>
            <a:r>
              <a:rPr lang="sv-SE" sz="1600" dirty="0" err="1"/>
              <a:t>wide</a:t>
            </a:r>
            <a:r>
              <a:rPr lang="sv-SE" sz="1600" dirty="0"/>
              <a:t> </a:t>
            </a:r>
            <a:r>
              <a:rPr lang="sv-SE" sz="1600" dirty="0" err="1"/>
              <a:t>range</a:t>
            </a:r>
            <a:r>
              <a:rPr lang="sv-SE" sz="1600" dirty="0"/>
              <a:t> of </a:t>
            </a:r>
            <a:r>
              <a:rPr lang="sv-SE" sz="1600" dirty="0" err="1"/>
              <a:t>workers´health</a:t>
            </a:r>
            <a:r>
              <a:rPr lang="sv-SE" sz="1600" dirty="0"/>
              <a:t> disorders.</a:t>
            </a:r>
          </a:p>
          <a:p>
            <a:r>
              <a:rPr lang="sv-SE" sz="1600" dirty="0"/>
              <a:t>Positive </a:t>
            </a:r>
            <a:r>
              <a:rPr lang="sv-SE" sz="1600" dirty="0" err="1"/>
              <a:t>psychosocial</a:t>
            </a:r>
            <a:r>
              <a:rPr lang="sv-SE" sz="1600" dirty="0"/>
              <a:t> </a:t>
            </a:r>
            <a:r>
              <a:rPr lang="sv-SE" sz="1600" dirty="0" err="1"/>
              <a:t>factors</a:t>
            </a:r>
            <a:r>
              <a:rPr lang="sv-SE" sz="1600" dirty="0"/>
              <a:t> </a:t>
            </a:r>
            <a:r>
              <a:rPr lang="sv-SE" sz="1600" dirty="0" err="1"/>
              <a:t>can</a:t>
            </a:r>
            <a:r>
              <a:rPr lang="sv-SE" sz="1600" dirty="0"/>
              <a:t> </a:t>
            </a:r>
            <a:r>
              <a:rPr lang="sv-SE" sz="1600" dirty="0" err="1"/>
              <a:t>act</a:t>
            </a:r>
            <a:r>
              <a:rPr lang="sv-SE" sz="1600" dirty="0"/>
              <a:t> as </a:t>
            </a:r>
            <a:r>
              <a:rPr lang="sv-SE" sz="1600" dirty="0" err="1"/>
              <a:t>health-maintaining</a:t>
            </a:r>
            <a:r>
              <a:rPr lang="sv-SE" sz="1600" dirty="0"/>
              <a:t> and </a:t>
            </a:r>
            <a:r>
              <a:rPr lang="sv-SE" sz="1600" dirty="0" err="1"/>
              <a:t>health-enhancing</a:t>
            </a:r>
            <a:r>
              <a:rPr lang="sv-SE" sz="1600" dirty="0"/>
              <a:t> agents. </a:t>
            </a:r>
          </a:p>
          <a:p>
            <a:r>
              <a:rPr lang="sv-SE" sz="1600" dirty="0"/>
              <a:t>In </a:t>
            </a:r>
            <a:r>
              <a:rPr lang="sv-SE" sz="1600" dirty="0" err="1"/>
              <a:t>developing</a:t>
            </a:r>
            <a:r>
              <a:rPr lang="sv-SE" sz="1600" dirty="0"/>
              <a:t> </a:t>
            </a:r>
            <a:r>
              <a:rPr lang="sv-SE" sz="1600" dirty="0" err="1"/>
              <a:t>countries</a:t>
            </a:r>
            <a:r>
              <a:rPr lang="sv-SE" sz="1600" dirty="0"/>
              <a:t>, the determinants of special </a:t>
            </a:r>
            <a:r>
              <a:rPr lang="sv-SE" sz="1600" dirty="0" err="1"/>
              <a:t>vulnerability</a:t>
            </a:r>
            <a:r>
              <a:rPr lang="sv-SE" sz="1600" dirty="0"/>
              <a:t> in </a:t>
            </a:r>
            <a:r>
              <a:rPr lang="sv-SE" sz="1600" dirty="0" err="1"/>
              <a:t>newly</a:t>
            </a:r>
            <a:r>
              <a:rPr lang="sv-SE" sz="1600" dirty="0"/>
              <a:t> </a:t>
            </a:r>
            <a:r>
              <a:rPr lang="sv-SE" sz="1600" dirty="0" err="1"/>
              <a:t>urbanized</a:t>
            </a:r>
            <a:r>
              <a:rPr lang="sv-SE" sz="1600" dirty="0"/>
              <a:t> </a:t>
            </a:r>
            <a:r>
              <a:rPr lang="sv-SE" sz="1600" dirty="0" err="1"/>
              <a:t>job</a:t>
            </a:r>
            <a:r>
              <a:rPr lang="sv-SE" sz="1600" dirty="0"/>
              <a:t> </a:t>
            </a:r>
            <a:r>
              <a:rPr lang="sv-SE" sz="1600" dirty="0" err="1"/>
              <a:t>recruits</a:t>
            </a:r>
            <a:r>
              <a:rPr lang="sv-SE" sz="1600" dirty="0"/>
              <a:t> </a:t>
            </a:r>
            <a:r>
              <a:rPr lang="sv-SE" sz="1600" dirty="0" err="1"/>
              <a:t>may</a:t>
            </a:r>
            <a:r>
              <a:rPr lang="sv-SE" sz="1600" dirty="0"/>
              <a:t> </a:t>
            </a:r>
            <a:r>
              <a:rPr lang="sv-SE" sz="1600" dirty="0" err="1"/>
              <a:t>include</a:t>
            </a:r>
            <a:r>
              <a:rPr lang="sv-SE" sz="1600" dirty="0"/>
              <a:t> </a:t>
            </a:r>
            <a:r>
              <a:rPr lang="sv-SE" sz="1600" dirty="0" err="1"/>
              <a:t>psychological</a:t>
            </a:r>
            <a:r>
              <a:rPr lang="sv-SE" sz="1600" dirty="0"/>
              <a:t> </a:t>
            </a:r>
            <a:r>
              <a:rPr lang="sv-SE" sz="1600" dirty="0" err="1"/>
              <a:t>aspects</a:t>
            </a:r>
            <a:r>
              <a:rPr lang="sv-SE" sz="1600" dirty="0"/>
              <a:t> like </a:t>
            </a:r>
            <a:r>
              <a:rPr lang="sv-SE" sz="1600" dirty="0" err="1"/>
              <a:t>unfamiliarity</a:t>
            </a:r>
            <a:r>
              <a:rPr lang="sv-SE" sz="1600" dirty="0"/>
              <a:t> </a:t>
            </a:r>
            <a:r>
              <a:rPr lang="sv-SE" sz="1600" dirty="0" err="1"/>
              <a:t>with</a:t>
            </a:r>
            <a:r>
              <a:rPr lang="sv-SE" sz="1600" dirty="0"/>
              <a:t> the </a:t>
            </a:r>
            <a:r>
              <a:rPr lang="sv-SE" sz="1600" dirty="0" err="1"/>
              <a:t>work-leisure</a:t>
            </a:r>
            <a:r>
              <a:rPr lang="sv-SE" sz="1600" dirty="0"/>
              <a:t> </a:t>
            </a:r>
            <a:r>
              <a:rPr lang="sv-SE" sz="1600" dirty="0" err="1"/>
              <a:t>dichotomy</a:t>
            </a:r>
            <a:r>
              <a:rPr lang="sv-SE" sz="1600" dirty="0"/>
              <a:t> (ex-nomads) and separation of the end-</a:t>
            </a:r>
            <a:r>
              <a:rPr lang="sv-SE" sz="1600" dirty="0" err="1"/>
              <a:t>product</a:t>
            </a:r>
            <a:r>
              <a:rPr lang="sv-SE" sz="1600" dirty="0"/>
              <a:t> from </a:t>
            </a:r>
            <a:r>
              <a:rPr lang="sv-SE" sz="1600" dirty="0" err="1"/>
              <a:t>labour</a:t>
            </a:r>
            <a:r>
              <a:rPr lang="sv-SE" sz="1600" dirty="0"/>
              <a:t> (ex-</a:t>
            </a:r>
            <a:r>
              <a:rPr lang="sv-SE" sz="1600" dirty="0" err="1"/>
              <a:t>peasants</a:t>
            </a:r>
            <a:r>
              <a:rPr lang="sv-SE" sz="1600" dirty="0"/>
              <a:t> and rural </a:t>
            </a:r>
            <a:r>
              <a:rPr lang="sv-SE" sz="1600" dirty="0" err="1"/>
              <a:t>craftsmen</a:t>
            </a:r>
            <a:r>
              <a:rPr lang="sv-SE" sz="1600" dirty="0"/>
              <a:t>).</a:t>
            </a:r>
          </a:p>
          <a:p>
            <a:r>
              <a:rPr lang="sv-SE" sz="1600" dirty="0" err="1"/>
              <a:t>Somatic</a:t>
            </a:r>
            <a:r>
              <a:rPr lang="sv-SE" sz="1600" dirty="0"/>
              <a:t> </a:t>
            </a:r>
            <a:r>
              <a:rPr lang="sv-SE" sz="1600" dirty="0" err="1"/>
              <a:t>ill</a:t>
            </a:r>
            <a:r>
              <a:rPr lang="sv-SE" sz="1600" dirty="0"/>
              <a:t> </a:t>
            </a:r>
            <a:r>
              <a:rPr lang="sv-SE" sz="1600" dirty="0" err="1"/>
              <a:t>health</a:t>
            </a:r>
            <a:r>
              <a:rPr lang="sv-SE" sz="1600" dirty="0"/>
              <a:t> </a:t>
            </a:r>
            <a:r>
              <a:rPr lang="sv-SE" sz="1600" dirty="0" err="1"/>
              <a:t>resulting</a:t>
            </a:r>
            <a:r>
              <a:rPr lang="sv-SE" sz="1600" dirty="0"/>
              <a:t> from </a:t>
            </a:r>
            <a:r>
              <a:rPr lang="sv-SE" sz="1600" dirty="0" err="1"/>
              <a:t>infectious</a:t>
            </a:r>
            <a:r>
              <a:rPr lang="sv-SE" sz="1600" dirty="0"/>
              <a:t> </a:t>
            </a:r>
            <a:r>
              <a:rPr lang="sv-SE" sz="1600" dirty="0" err="1"/>
              <a:t>diseases</a:t>
            </a:r>
            <a:r>
              <a:rPr lang="sv-SE" sz="1600" dirty="0"/>
              <a:t>, </a:t>
            </a:r>
            <a:r>
              <a:rPr lang="sv-SE" sz="1600" dirty="0" err="1"/>
              <a:t>poverty</a:t>
            </a:r>
            <a:r>
              <a:rPr lang="sv-SE" sz="1600" dirty="0"/>
              <a:t>, malnutrition, </a:t>
            </a:r>
            <a:r>
              <a:rPr lang="sv-SE" sz="1600" dirty="0" err="1"/>
              <a:t>overcrowding</a:t>
            </a:r>
            <a:r>
              <a:rPr lang="sv-SE" sz="1600" dirty="0"/>
              <a:t>, lack of </a:t>
            </a:r>
            <a:r>
              <a:rPr lang="sv-SE" sz="1600" dirty="0" err="1"/>
              <a:t>education</a:t>
            </a:r>
            <a:r>
              <a:rPr lang="sv-SE" sz="1600" dirty="0"/>
              <a:t>, </a:t>
            </a:r>
            <a:r>
              <a:rPr lang="sv-SE" sz="1600" dirty="0" err="1"/>
              <a:t>sanitation</a:t>
            </a:r>
            <a:r>
              <a:rPr lang="sv-SE" sz="1600" dirty="0"/>
              <a:t> and </a:t>
            </a:r>
            <a:r>
              <a:rPr lang="sv-SE" sz="1600" dirty="0" err="1"/>
              <a:t>health</a:t>
            </a:r>
            <a:r>
              <a:rPr lang="sv-SE" sz="1600" dirty="0"/>
              <a:t> </a:t>
            </a:r>
            <a:r>
              <a:rPr lang="sv-SE" sz="1600" dirty="0" err="1"/>
              <a:t>care</a:t>
            </a:r>
            <a:r>
              <a:rPr lang="sv-SE" sz="1600" dirty="0"/>
              <a:t> </a:t>
            </a:r>
            <a:r>
              <a:rPr lang="sv-SE" sz="1600" dirty="0" err="1"/>
              <a:t>probably</a:t>
            </a:r>
            <a:r>
              <a:rPr lang="sv-SE" sz="1600" dirty="0"/>
              <a:t> </a:t>
            </a:r>
            <a:r>
              <a:rPr lang="sv-SE" sz="1600" dirty="0" err="1"/>
              <a:t>render</a:t>
            </a:r>
            <a:r>
              <a:rPr lang="sv-SE" sz="1600" dirty="0"/>
              <a:t> </a:t>
            </a:r>
            <a:r>
              <a:rPr lang="sv-SE" sz="1600" dirty="0" err="1"/>
              <a:t>individuals</a:t>
            </a:r>
            <a:r>
              <a:rPr lang="sv-SE" sz="1600" dirty="0"/>
              <a:t> </a:t>
            </a:r>
            <a:r>
              <a:rPr lang="sv-SE" sz="1600" dirty="0" err="1"/>
              <a:t>more</a:t>
            </a:r>
            <a:r>
              <a:rPr lang="sv-SE" sz="1600" dirty="0"/>
              <a:t> </a:t>
            </a:r>
            <a:r>
              <a:rPr lang="sv-SE" sz="1600" dirty="0" err="1"/>
              <a:t>susceptible</a:t>
            </a:r>
            <a:r>
              <a:rPr lang="sv-SE" sz="1600" dirty="0"/>
              <a:t> </a:t>
            </a:r>
            <a:r>
              <a:rPr lang="sv-SE" sz="1600" dirty="0" err="1"/>
              <a:t>to</a:t>
            </a:r>
            <a:r>
              <a:rPr lang="sv-SE" sz="1600" dirty="0"/>
              <a:t> environmental </a:t>
            </a:r>
            <a:r>
              <a:rPr lang="sv-SE" sz="1600" dirty="0" err="1"/>
              <a:t>psychosocial</a:t>
            </a:r>
            <a:r>
              <a:rPr lang="sv-SE" sz="1600" dirty="0"/>
              <a:t> </a:t>
            </a:r>
            <a:r>
              <a:rPr lang="sv-SE" sz="1600" dirty="0" err="1"/>
              <a:t>hazards</a:t>
            </a:r>
            <a:r>
              <a:rPr lang="sv-SE" sz="1600" dirty="0"/>
              <a:t> at the </a:t>
            </a:r>
            <a:r>
              <a:rPr lang="sv-SE" sz="1600" dirty="0" err="1"/>
              <a:t>workplace</a:t>
            </a:r>
            <a:r>
              <a:rPr lang="sv-SE" sz="1600" dirty="0"/>
              <a:t>. </a:t>
            </a:r>
          </a:p>
        </p:txBody>
      </p:sp>
    </p:spTree>
    <p:extLst>
      <p:ext uri="{BB962C8B-B14F-4D97-AF65-F5344CB8AC3E}">
        <p14:creationId xmlns:p14="http://schemas.microsoft.com/office/powerpoint/2010/main" val="12344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l"/>
            <a:r>
              <a:rPr lang="sv-SE" b="1" dirty="0"/>
              <a:t>OPTIONS FOR INTERVENTIONS:</a:t>
            </a:r>
          </a:p>
        </p:txBody>
      </p:sp>
      <p:sp>
        <p:nvSpPr>
          <p:cNvPr id="3" name="Platshållare för innehåll 2"/>
          <p:cNvSpPr>
            <a:spLocks noGrp="1"/>
          </p:cNvSpPr>
          <p:nvPr>
            <p:ph idx="1"/>
          </p:nvPr>
        </p:nvSpPr>
        <p:spPr/>
        <p:txBody>
          <a:bodyPr>
            <a:normAutofit fontScale="92500" lnSpcReduction="10000"/>
          </a:bodyPr>
          <a:lstStyle/>
          <a:p>
            <a:pPr marL="514350" indent="-514350">
              <a:buFont typeface="+mj-lt"/>
              <a:buAutoNum type="arabicPeriod"/>
            </a:pPr>
            <a:r>
              <a:rPr lang="sv-SE" dirty="0"/>
              <a:t>Job </a:t>
            </a:r>
            <a:r>
              <a:rPr lang="sv-SE" dirty="0" err="1"/>
              <a:t>redesign</a:t>
            </a:r>
            <a:r>
              <a:rPr lang="sv-SE" dirty="0"/>
              <a:t>;</a:t>
            </a:r>
          </a:p>
          <a:p>
            <a:pPr marL="514350" indent="-514350">
              <a:buFont typeface="+mj-lt"/>
              <a:buAutoNum type="arabicPeriod"/>
            </a:pPr>
            <a:r>
              <a:rPr lang="sv-SE" dirty="0" err="1"/>
              <a:t>Organisational</a:t>
            </a:r>
            <a:r>
              <a:rPr lang="sv-SE" dirty="0"/>
              <a:t> </a:t>
            </a:r>
            <a:r>
              <a:rPr lang="sv-SE" dirty="0" err="1"/>
              <a:t>measures</a:t>
            </a:r>
            <a:r>
              <a:rPr lang="sv-SE" dirty="0"/>
              <a:t>, </a:t>
            </a:r>
            <a:r>
              <a:rPr lang="sv-SE" dirty="0" err="1"/>
              <a:t>e.g</a:t>
            </a:r>
            <a:r>
              <a:rPr lang="sv-SE" dirty="0"/>
              <a:t>., </a:t>
            </a:r>
            <a:r>
              <a:rPr lang="sv-SE" dirty="0" err="1"/>
              <a:t>greater</a:t>
            </a:r>
            <a:r>
              <a:rPr lang="sv-SE" dirty="0"/>
              <a:t> </a:t>
            </a:r>
            <a:r>
              <a:rPr lang="sv-SE" dirty="0" err="1"/>
              <a:t>autonomy</a:t>
            </a:r>
            <a:r>
              <a:rPr lang="sv-SE" dirty="0"/>
              <a:t>;</a:t>
            </a:r>
          </a:p>
          <a:p>
            <a:pPr marL="514350" indent="-514350">
              <a:buFont typeface="+mj-lt"/>
              <a:buAutoNum type="arabicPeriod"/>
            </a:pPr>
            <a:r>
              <a:rPr lang="sv-SE" dirty="0" err="1"/>
              <a:t>Ergonomic</a:t>
            </a:r>
            <a:r>
              <a:rPr lang="sv-SE" dirty="0"/>
              <a:t> </a:t>
            </a:r>
            <a:r>
              <a:rPr lang="sv-SE" dirty="0" err="1"/>
              <a:t>measures</a:t>
            </a:r>
            <a:r>
              <a:rPr lang="sv-SE" dirty="0"/>
              <a:t>;</a:t>
            </a:r>
          </a:p>
          <a:p>
            <a:pPr marL="514350" indent="-514350">
              <a:buFont typeface="+mj-lt"/>
              <a:buAutoNum type="arabicPeriod"/>
            </a:pPr>
            <a:r>
              <a:rPr lang="sv-SE" dirty="0" err="1"/>
              <a:t>Working</a:t>
            </a:r>
            <a:r>
              <a:rPr lang="sv-SE" dirty="0"/>
              <a:t> space, </a:t>
            </a:r>
            <a:r>
              <a:rPr lang="sv-SE" dirty="0" err="1"/>
              <a:t>working</a:t>
            </a:r>
            <a:r>
              <a:rPr lang="sv-SE" dirty="0"/>
              <a:t> </a:t>
            </a:r>
            <a:r>
              <a:rPr lang="sv-SE" dirty="0" err="1"/>
              <a:t>time</a:t>
            </a:r>
            <a:r>
              <a:rPr lang="sv-SE" dirty="0"/>
              <a:t>;</a:t>
            </a:r>
          </a:p>
          <a:p>
            <a:pPr marL="514350" indent="-514350">
              <a:buFont typeface="+mj-lt"/>
              <a:buAutoNum type="arabicPeriod"/>
            </a:pPr>
            <a:r>
              <a:rPr lang="sv-SE" dirty="0" err="1"/>
              <a:t>Work</a:t>
            </a:r>
            <a:r>
              <a:rPr lang="sv-SE" dirty="0"/>
              <a:t> process;</a:t>
            </a:r>
          </a:p>
          <a:p>
            <a:pPr marL="514350" indent="-514350">
              <a:buFont typeface="+mj-lt"/>
              <a:buAutoNum type="arabicPeriod"/>
            </a:pPr>
            <a:r>
              <a:rPr lang="sv-SE" dirty="0" err="1"/>
              <a:t>Workers´participation</a:t>
            </a:r>
            <a:r>
              <a:rPr lang="sv-SE" dirty="0"/>
              <a:t>;</a:t>
            </a:r>
          </a:p>
          <a:p>
            <a:pPr marL="514350" indent="-514350">
              <a:buFont typeface="+mj-lt"/>
              <a:buAutoNum type="arabicPeriod"/>
            </a:pPr>
            <a:r>
              <a:rPr lang="sv-SE" dirty="0" err="1"/>
              <a:t>Helping</a:t>
            </a:r>
            <a:r>
              <a:rPr lang="sv-SE" dirty="0"/>
              <a:t> </a:t>
            </a:r>
            <a:r>
              <a:rPr lang="sv-SE" dirty="0" err="1"/>
              <a:t>workers</a:t>
            </a:r>
            <a:r>
              <a:rPr lang="sv-SE" dirty="0"/>
              <a:t> </a:t>
            </a:r>
            <a:r>
              <a:rPr lang="sv-SE" dirty="0" err="1"/>
              <a:t>to</a:t>
            </a:r>
            <a:r>
              <a:rPr lang="sv-SE" dirty="0"/>
              <a:t> </a:t>
            </a:r>
            <a:r>
              <a:rPr lang="sv-SE" dirty="0" err="1"/>
              <a:t>cope</a:t>
            </a:r>
            <a:r>
              <a:rPr lang="sv-SE" dirty="0"/>
              <a:t>.</a:t>
            </a:r>
          </a:p>
          <a:p>
            <a:pPr marL="0" indent="0">
              <a:buNone/>
            </a:pPr>
            <a:r>
              <a:rPr lang="sv-SE" dirty="0"/>
              <a:t>                                                     (ILO &amp; WHO, 1986)</a:t>
            </a:r>
          </a:p>
        </p:txBody>
      </p:sp>
    </p:spTree>
    <p:extLst>
      <p:ext uri="{BB962C8B-B14F-4D97-AF65-F5344CB8AC3E}">
        <p14:creationId xmlns:p14="http://schemas.microsoft.com/office/powerpoint/2010/main" val="1884225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l"/>
            <a:r>
              <a:rPr lang="sv-SE" b="1" dirty="0"/>
              <a:t>OPTIONS FOR INTERVENTIONS:</a:t>
            </a:r>
          </a:p>
        </p:txBody>
      </p:sp>
      <p:sp>
        <p:nvSpPr>
          <p:cNvPr id="3" name="Platshållare för innehåll 2"/>
          <p:cNvSpPr>
            <a:spLocks noGrp="1"/>
          </p:cNvSpPr>
          <p:nvPr>
            <p:ph idx="1"/>
          </p:nvPr>
        </p:nvSpPr>
        <p:spPr/>
        <p:txBody>
          <a:bodyPr/>
          <a:lstStyle/>
          <a:p>
            <a:r>
              <a:rPr lang="sv-SE" dirty="0" err="1"/>
              <a:t>Strengthen</a:t>
            </a:r>
            <a:r>
              <a:rPr lang="sv-SE" dirty="0"/>
              <a:t> information and </a:t>
            </a:r>
            <a:r>
              <a:rPr lang="sv-SE" dirty="0" err="1"/>
              <a:t>training</a:t>
            </a:r>
            <a:r>
              <a:rPr lang="sv-SE" dirty="0"/>
              <a:t>;</a:t>
            </a:r>
          </a:p>
          <a:p>
            <a:r>
              <a:rPr lang="sv-SE" dirty="0" err="1"/>
              <a:t>Implement</a:t>
            </a:r>
            <a:r>
              <a:rPr lang="sv-SE" dirty="0"/>
              <a:t> existing </a:t>
            </a:r>
            <a:r>
              <a:rPr lang="sv-SE" dirty="0" err="1"/>
              <a:t>knowledge</a:t>
            </a:r>
            <a:endParaRPr lang="sv-SE" dirty="0"/>
          </a:p>
          <a:p>
            <a:r>
              <a:rPr lang="sv-SE" dirty="0"/>
              <a:t>Monitor and survey </a:t>
            </a:r>
          </a:p>
          <a:p>
            <a:r>
              <a:rPr lang="sv-SE" dirty="0" err="1"/>
              <a:t>Raise</a:t>
            </a:r>
            <a:r>
              <a:rPr lang="sv-SE" dirty="0"/>
              <a:t> </a:t>
            </a:r>
            <a:r>
              <a:rPr lang="sv-SE" dirty="0" err="1"/>
              <a:t>knowledge</a:t>
            </a:r>
            <a:r>
              <a:rPr lang="sv-SE" dirty="0"/>
              <a:t> and </a:t>
            </a:r>
            <a:r>
              <a:rPr lang="sv-SE" dirty="0" err="1"/>
              <a:t>competence</a:t>
            </a:r>
            <a:r>
              <a:rPr lang="sv-SE" dirty="0"/>
              <a:t>. </a:t>
            </a:r>
          </a:p>
          <a:p>
            <a:r>
              <a:rPr lang="sv-SE" dirty="0"/>
              <a:t>Support by </a:t>
            </a:r>
            <a:r>
              <a:rPr lang="sv-SE" dirty="0" err="1"/>
              <a:t>regulations</a:t>
            </a:r>
            <a:r>
              <a:rPr lang="sv-SE" dirty="0"/>
              <a:t> and </a:t>
            </a:r>
            <a:r>
              <a:rPr lang="sv-SE" dirty="0" err="1"/>
              <a:t>laws</a:t>
            </a:r>
            <a:r>
              <a:rPr lang="sv-SE" dirty="0"/>
              <a:t>, </a:t>
            </a:r>
            <a:r>
              <a:rPr lang="sv-SE" dirty="0" err="1"/>
              <a:t>inspections</a:t>
            </a:r>
            <a:r>
              <a:rPr lang="sv-SE" dirty="0"/>
              <a:t>;</a:t>
            </a:r>
          </a:p>
          <a:p>
            <a:r>
              <a:rPr lang="sv-SE"/>
              <a:t>Empower</a:t>
            </a:r>
            <a:r>
              <a:rPr lang="sv-SE" dirty="0"/>
              <a:t> the </a:t>
            </a:r>
            <a:r>
              <a:rPr lang="sv-SE" dirty="0" err="1"/>
              <a:t>workers</a:t>
            </a:r>
            <a:r>
              <a:rPr lang="sv-SE" dirty="0"/>
              <a:t>.</a:t>
            </a:r>
          </a:p>
        </p:txBody>
      </p:sp>
    </p:spTree>
    <p:extLst>
      <p:ext uri="{BB962C8B-B14F-4D97-AF65-F5344CB8AC3E}">
        <p14:creationId xmlns:p14="http://schemas.microsoft.com/office/powerpoint/2010/main" val="4119377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95536" y="548680"/>
            <a:ext cx="8203721" cy="1646420"/>
          </a:xfrm>
        </p:spPr>
        <p:txBody>
          <a:bodyPr>
            <a:normAutofit fontScale="90000"/>
          </a:bodyPr>
          <a:lstStyle/>
          <a:p>
            <a:pPr algn="l"/>
            <a:r>
              <a:rPr lang="sv-SE" b="1" dirty="0"/>
              <a:t>SHIFT OF INDUSTRY AND SERVICES  TO DEVELOPING COUNTRIES:</a:t>
            </a:r>
            <a:br>
              <a:rPr lang="sv-SE" dirty="0"/>
            </a:br>
            <a:endParaRPr lang="sv-SE" dirty="0"/>
          </a:p>
        </p:txBody>
      </p:sp>
      <p:sp>
        <p:nvSpPr>
          <p:cNvPr id="3" name="Platshållare för innehåll 2"/>
          <p:cNvSpPr>
            <a:spLocks noGrp="1"/>
          </p:cNvSpPr>
          <p:nvPr>
            <p:ph idx="1"/>
          </p:nvPr>
        </p:nvSpPr>
        <p:spPr>
          <a:xfrm>
            <a:off x="467544" y="1916832"/>
            <a:ext cx="8219256" cy="4752528"/>
          </a:xfrm>
        </p:spPr>
        <p:txBody>
          <a:bodyPr>
            <a:normAutofit fontScale="92500" lnSpcReduction="20000"/>
          </a:bodyPr>
          <a:lstStyle/>
          <a:p>
            <a:r>
              <a:rPr lang="sv-SE" dirty="0" err="1"/>
              <a:t>Absence</a:t>
            </a:r>
            <a:r>
              <a:rPr lang="sv-SE" dirty="0"/>
              <a:t> of (or </a:t>
            </a:r>
            <a:r>
              <a:rPr lang="sv-SE" dirty="0" err="1"/>
              <a:t>presence</a:t>
            </a:r>
            <a:r>
              <a:rPr lang="sv-SE" dirty="0"/>
              <a:t> of </a:t>
            </a:r>
            <a:r>
              <a:rPr lang="sv-SE" dirty="0" err="1"/>
              <a:t>weak</a:t>
            </a:r>
            <a:r>
              <a:rPr lang="sv-SE" dirty="0"/>
              <a:t>) </a:t>
            </a:r>
            <a:r>
              <a:rPr lang="sv-SE" dirty="0" err="1"/>
              <a:t>regulatory</a:t>
            </a:r>
            <a:r>
              <a:rPr lang="sv-SE" dirty="0"/>
              <a:t> systems;</a:t>
            </a:r>
          </a:p>
          <a:p>
            <a:r>
              <a:rPr lang="sv-SE" dirty="0" err="1"/>
              <a:t>Many</a:t>
            </a:r>
            <a:r>
              <a:rPr lang="sv-SE" dirty="0"/>
              <a:t> of </a:t>
            </a:r>
            <a:r>
              <a:rPr lang="sv-SE" dirty="0" err="1"/>
              <a:t>these</a:t>
            </a:r>
            <a:r>
              <a:rPr lang="sv-SE" dirty="0"/>
              <a:t> </a:t>
            </a:r>
            <a:r>
              <a:rPr lang="sv-SE" dirty="0" err="1"/>
              <a:t>jobs</a:t>
            </a:r>
            <a:r>
              <a:rPr lang="sv-SE" dirty="0"/>
              <a:t> </a:t>
            </a:r>
            <a:r>
              <a:rPr lang="sv-SE" dirty="0" err="1"/>
              <a:t>are</a:t>
            </a:r>
            <a:r>
              <a:rPr lang="sv-SE" dirty="0"/>
              <a:t> </a:t>
            </a:r>
            <a:r>
              <a:rPr lang="sv-SE" dirty="0" err="1"/>
              <a:t>hazardous</a:t>
            </a:r>
            <a:r>
              <a:rPr lang="sv-SE" dirty="0"/>
              <a:t> </a:t>
            </a:r>
            <a:r>
              <a:rPr lang="sv-SE" dirty="0" err="1"/>
              <a:t>to</a:t>
            </a:r>
            <a:r>
              <a:rPr lang="sv-SE" dirty="0"/>
              <a:t> </a:t>
            </a:r>
            <a:r>
              <a:rPr lang="sv-SE" dirty="0" err="1"/>
              <a:t>workers´health</a:t>
            </a:r>
            <a:r>
              <a:rPr lang="sv-SE" dirty="0"/>
              <a:t>;</a:t>
            </a:r>
          </a:p>
          <a:p>
            <a:r>
              <a:rPr lang="sv-SE" dirty="0"/>
              <a:t>80% of the </a:t>
            </a:r>
            <a:r>
              <a:rPr lang="sv-SE" dirty="0" err="1"/>
              <a:t>world´s</a:t>
            </a:r>
            <a:r>
              <a:rPr lang="sv-SE" dirty="0"/>
              <a:t> GDP is </a:t>
            </a:r>
            <a:r>
              <a:rPr lang="sv-SE" dirty="0" err="1"/>
              <a:t>produced</a:t>
            </a:r>
            <a:r>
              <a:rPr lang="sv-SE" dirty="0"/>
              <a:t> in </a:t>
            </a:r>
            <a:r>
              <a:rPr lang="sv-SE" dirty="0" err="1"/>
              <a:t>industrialized</a:t>
            </a:r>
            <a:r>
              <a:rPr lang="sv-SE" dirty="0"/>
              <a:t> </a:t>
            </a:r>
            <a:r>
              <a:rPr lang="sv-SE" dirty="0" err="1"/>
              <a:t>countries</a:t>
            </a:r>
            <a:r>
              <a:rPr lang="sv-SE" dirty="0"/>
              <a:t>; </a:t>
            </a:r>
            <a:r>
              <a:rPr lang="sv-SE" dirty="0" err="1"/>
              <a:t>only</a:t>
            </a:r>
            <a:r>
              <a:rPr lang="sv-SE" dirty="0"/>
              <a:t> 20% in </a:t>
            </a:r>
            <a:r>
              <a:rPr lang="sv-SE" dirty="0" err="1"/>
              <a:t>developing</a:t>
            </a:r>
            <a:r>
              <a:rPr lang="sv-SE" dirty="0"/>
              <a:t> </a:t>
            </a:r>
            <a:r>
              <a:rPr lang="sv-SE" dirty="0" err="1"/>
              <a:t>countries</a:t>
            </a:r>
            <a:r>
              <a:rPr lang="sv-SE" dirty="0"/>
              <a:t> (</a:t>
            </a:r>
            <a:r>
              <a:rPr lang="sv-SE" dirty="0" err="1"/>
              <a:t>where</a:t>
            </a:r>
            <a:r>
              <a:rPr lang="sv-SE" dirty="0"/>
              <a:t> 80% of the </a:t>
            </a:r>
            <a:r>
              <a:rPr lang="sv-SE" dirty="0" err="1"/>
              <a:t>world´s</a:t>
            </a:r>
            <a:r>
              <a:rPr lang="sv-SE" dirty="0"/>
              <a:t> </a:t>
            </a:r>
            <a:r>
              <a:rPr lang="sv-SE" dirty="0" err="1"/>
              <a:t>workforce</a:t>
            </a:r>
            <a:r>
              <a:rPr lang="sv-SE" dirty="0"/>
              <a:t> </a:t>
            </a:r>
            <a:r>
              <a:rPr lang="sv-SE" dirty="0" err="1"/>
              <a:t>resides</a:t>
            </a:r>
            <a:r>
              <a:rPr lang="sv-SE" dirty="0"/>
              <a:t>);</a:t>
            </a:r>
          </a:p>
          <a:p>
            <a:r>
              <a:rPr lang="sv-SE" dirty="0"/>
              <a:t>It </a:t>
            </a:r>
            <a:r>
              <a:rPr lang="sv-SE" dirty="0" err="1"/>
              <a:t>follows</a:t>
            </a:r>
            <a:r>
              <a:rPr lang="sv-SE" dirty="0"/>
              <a:t> </a:t>
            </a:r>
            <a:r>
              <a:rPr lang="sv-SE" dirty="0" err="1"/>
              <a:t>that</a:t>
            </a:r>
            <a:r>
              <a:rPr lang="sv-SE" dirty="0"/>
              <a:t> </a:t>
            </a:r>
            <a:r>
              <a:rPr lang="sv-SE" dirty="0" err="1"/>
              <a:t>wealth</a:t>
            </a:r>
            <a:r>
              <a:rPr lang="sv-SE" dirty="0"/>
              <a:t> and </a:t>
            </a:r>
            <a:r>
              <a:rPr lang="sv-SE" dirty="0" err="1"/>
              <a:t>prosperity</a:t>
            </a:r>
            <a:r>
              <a:rPr lang="sv-SE" dirty="0"/>
              <a:t> </a:t>
            </a:r>
            <a:r>
              <a:rPr lang="sv-SE" dirty="0" err="1"/>
              <a:t>are</a:t>
            </a:r>
            <a:r>
              <a:rPr lang="sv-SE" dirty="0"/>
              <a:t> </a:t>
            </a:r>
            <a:r>
              <a:rPr lang="sv-SE" dirty="0" err="1"/>
              <a:t>extremely</a:t>
            </a:r>
            <a:r>
              <a:rPr lang="sv-SE" dirty="0"/>
              <a:t> </a:t>
            </a:r>
            <a:r>
              <a:rPr lang="sv-SE" dirty="0" err="1"/>
              <a:t>unequally</a:t>
            </a:r>
            <a:r>
              <a:rPr lang="sv-SE" dirty="0"/>
              <a:t> </a:t>
            </a:r>
            <a:r>
              <a:rPr lang="sv-SE" dirty="0" err="1"/>
              <a:t>shared</a:t>
            </a:r>
            <a:r>
              <a:rPr lang="sv-SE" dirty="0"/>
              <a:t>.</a:t>
            </a:r>
          </a:p>
          <a:p>
            <a:pPr marL="0" indent="0">
              <a:buNone/>
            </a:pPr>
            <a:r>
              <a:rPr lang="sv-SE" dirty="0"/>
              <a:t>                                            (</a:t>
            </a:r>
            <a:r>
              <a:rPr lang="sv-SE" dirty="0" err="1"/>
              <a:t>Kortum</a:t>
            </a:r>
            <a:r>
              <a:rPr lang="sv-SE" dirty="0"/>
              <a:t> et al., 2010)</a:t>
            </a:r>
          </a:p>
        </p:txBody>
      </p:sp>
    </p:spTree>
    <p:extLst>
      <p:ext uri="{BB962C8B-B14F-4D97-AF65-F5344CB8AC3E}">
        <p14:creationId xmlns:p14="http://schemas.microsoft.com/office/powerpoint/2010/main" val="4100750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l"/>
            <a:r>
              <a:rPr lang="sv-SE" sz="3600" b="1" dirty="0"/>
              <a:t>WHY IS THERE LITTLE IMPROVEMENT?</a:t>
            </a:r>
          </a:p>
        </p:txBody>
      </p:sp>
      <p:sp>
        <p:nvSpPr>
          <p:cNvPr id="3" name="Platshållare för innehåll 2"/>
          <p:cNvSpPr>
            <a:spLocks noGrp="1"/>
          </p:cNvSpPr>
          <p:nvPr>
            <p:ph idx="1"/>
          </p:nvPr>
        </p:nvSpPr>
        <p:spPr/>
        <p:txBody>
          <a:bodyPr>
            <a:normAutofit fontScale="85000" lnSpcReduction="20000"/>
          </a:bodyPr>
          <a:lstStyle/>
          <a:p>
            <a:r>
              <a:rPr lang="sv-SE" dirty="0" err="1"/>
              <a:t>Inadequate</a:t>
            </a:r>
            <a:r>
              <a:rPr lang="sv-SE" dirty="0"/>
              <a:t> </a:t>
            </a:r>
            <a:r>
              <a:rPr lang="sv-SE" dirty="0" err="1"/>
              <a:t>funding</a:t>
            </a:r>
            <a:r>
              <a:rPr lang="sv-SE" dirty="0"/>
              <a:t>;</a:t>
            </a:r>
          </a:p>
          <a:p>
            <a:r>
              <a:rPr lang="sv-SE" dirty="0" err="1"/>
              <a:t>Other</a:t>
            </a:r>
            <a:r>
              <a:rPr lang="sv-SE" dirty="0"/>
              <a:t> </a:t>
            </a:r>
            <a:r>
              <a:rPr lang="sv-SE" dirty="0" err="1"/>
              <a:t>health</a:t>
            </a:r>
            <a:r>
              <a:rPr lang="sv-SE" dirty="0"/>
              <a:t> </a:t>
            </a:r>
            <a:r>
              <a:rPr lang="sv-SE" dirty="0" err="1"/>
              <a:t>issues</a:t>
            </a:r>
            <a:r>
              <a:rPr lang="sv-SE" dirty="0"/>
              <a:t> </a:t>
            </a:r>
            <a:r>
              <a:rPr lang="sv-SE" dirty="0" err="1"/>
              <a:t>compete</a:t>
            </a:r>
            <a:r>
              <a:rPr lang="sv-SE" dirty="0"/>
              <a:t>;</a:t>
            </a:r>
          </a:p>
          <a:p>
            <a:r>
              <a:rPr lang="sv-SE" dirty="0" err="1"/>
              <a:t>Psychosocial</a:t>
            </a:r>
            <a:r>
              <a:rPr lang="sv-SE" dirty="0"/>
              <a:t> </a:t>
            </a:r>
            <a:r>
              <a:rPr lang="sv-SE" dirty="0" err="1"/>
              <a:t>hazards</a:t>
            </a:r>
            <a:r>
              <a:rPr lang="sv-SE" dirty="0"/>
              <a:t> </a:t>
            </a:r>
            <a:r>
              <a:rPr lang="sv-SE" dirty="0" err="1"/>
              <a:t>are</a:t>
            </a:r>
            <a:r>
              <a:rPr lang="sv-SE" dirty="0"/>
              <a:t> not </a:t>
            </a:r>
            <a:r>
              <a:rPr lang="sv-SE" dirty="0" err="1"/>
              <a:t>included</a:t>
            </a:r>
            <a:r>
              <a:rPr lang="sv-SE" dirty="0"/>
              <a:t> in the definition of </a:t>
            </a:r>
            <a:r>
              <a:rPr lang="sv-SE" dirty="0" err="1"/>
              <a:t>easily</a:t>
            </a:r>
            <a:r>
              <a:rPr lang="sv-SE" dirty="0"/>
              <a:t> preventable </a:t>
            </a:r>
            <a:r>
              <a:rPr lang="sv-SE" dirty="0" err="1"/>
              <a:t>issues</a:t>
            </a:r>
            <a:r>
              <a:rPr lang="sv-SE" dirty="0"/>
              <a:t>;</a:t>
            </a:r>
          </a:p>
          <a:p>
            <a:r>
              <a:rPr lang="sv-SE" dirty="0"/>
              <a:t>Come on </a:t>
            </a:r>
            <a:r>
              <a:rPr lang="sv-SE" dirty="0" err="1"/>
              <a:t>top</a:t>
            </a:r>
            <a:r>
              <a:rPr lang="sv-SE" dirty="0"/>
              <a:t> of </a:t>
            </a:r>
            <a:r>
              <a:rPr lang="sv-SE" dirty="0" err="1"/>
              <a:t>poverty</a:t>
            </a:r>
            <a:r>
              <a:rPr lang="sv-SE" dirty="0"/>
              <a:t>, </a:t>
            </a:r>
            <a:r>
              <a:rPr lang="sv-SE" dirty="0" err="1"/>
              <a:t>economic</a:t>
            </a:r>
            <a:r>
              <a:rPr lang="sv-SE" dirty="0"/>
              <a:t> </a:t>
            </a:r>
            <a:r>
              <a:rPr lang="sv-SE" dirty="0" err="1"/>
              <a:t>insecurity</a:t>
            </a:r>
            <a:r>
              <a:rPr lang="sv-SE" dirty="0"/>
              <a:t>, </a:t>
            </a:r>
            <a:r>
              <a:rPr lang="sv-SE" dirty="0" err="1"/>
              <a:t>gigh</a:t>
            </a:r>
            <a:r>
              <a:rPr lang="sv-SE" dirty="0"/>
              <a:t> exposure and </a:t>
            </a:r>
            <a:r>
              <a:rPr lang="sv-SE" dirty="0" err="1"/>
              <a:t>vulnerability</a:t>
            </a:r>
            <a:r>
              <a:rPr lang="sv-SE" dirty="0"/>
              <a:t>;</a:t>
            </a:r>
          </a:p>
          <a:p>
            <a:r>
              <a:rPr lang="sv-SE" dirty="0" err="1"/>
              <a:t>Poor</a:t>
            </a:r>
            <a:r>
              <a:rPr lang="sv-SE" dirty="0"/>
              <a:t> data </a:t>
            </a:r>
            <a:r>
              <a:rPr lang="sv-SE" dirty="0" err="1"/>
              <a:t>collection</a:t>
            </a:r>
            <a:r>
              <a:rPr lang="sv-SE" dirty="0"/>
              <a:t>;</a:t>
            </a:r>
          </a:p>
          <a:p>
            <a:r>
              <a:rPr lang="sv-SE" dirty="0"/>
              <a:t>Lack of data on exposure or </a:t>
            </a:r>
            <a:r>
              <a:rPr lang="sv-SE" dirty="0" err="1"/>
              <a:t>causality</a:t>
            </a:r>
            <a:r>
              <a:rPr lang="sv-SE" dirty="0"/>
              <a:t>;</a:t>
            </a:r>
          </a:p>
          <a:p>
            <a:r>
              <a:rPr lang="sv-SE" dirty="0" err="1"/>
              <a:t>Struggle</a:t>
            </a:r>
            <a:r>
              <a:rPr lang="sv-SE" dirty="0"/>
              <a:t> </a:t>
            </a:r>
            <a:r>
              <a:rPr lang="sv-SE" dirty="0" err="1"/>
              <a:t>with</a:t>
            </a:r>
            <a:r>
              <a:rPr lang="sv-SE" dirty="0"/>
              <a:t> </a:t>
            </a:r>
            <a:r>
              <a:rPr lang="sv-SE" dirty="0" err="1"/>
              <a:t>other</a:t>
            </a:r>
            <a:r>
              <a:rPr lang="sv-SE" dirty="0"/>
              <a:t> </a:t>
            </a:r>
            <a:r>
              <a:rPr lang="sv-SE" dirty="0" err="1"/>
              <a:t>well-known</a:t>
            </a:r>
            <a:r>
              <a:rPr lang="sv-SE" dirty="0"/>
              <a:t> and </a:t>
            </a:r>
            <a:r>
              <a:rPr lang="sv-SE" dirty="0" err="1"/>
              <a:t>traditional</a:t>
            </a:r>
            <a:r>
              <a:rPr lang="sv-SE" dirty="0"/>
              <a:t> </a:t>
            </a:r>
            <a:r>
              <a:rPr lang="sv-SE" dirty="0" err="1"/>
              <a:t>occupational</a:t>
            </a:r>
            <a:r>
              <a:rPr lang="sv-SE" dirty="0"/>
              <a:t> risks.</a:t>
            </a:r>
          </a:p>
          <a:p>
            <a:pPr marL="0" indent="0">
              <a:buNone/>
            </a:pPr>
            <a:r>
              <a:rPr lang="sv-SE" dirty="0"/>
              <a:t>                                                   (</a:t>
            </a:r>
            <a:r>
              <a:rPr lang="sv-SE" dirty="0" err="1"/>
              <a:t>Kortum</a:t>
            </a:r>
            <a:r>
              <a:rPr lang="sv-SE" dirty="0"/>
              <a:t> et al., 2010)</a:t>
            </a:r>
          </a:p>
        </p:txBody>
      </p:sp>
    </p:spTree>
    <p:extLst>
      <p:ext uri="{BB962C8B-B14F-4D97-AF65-F5344CB8AC3E}">
        <p14:creationId xmlns:p14="http://schemas.microsoft.com/office/powerpoint/2010/main" val="4285877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b="1" dirty="0"/>
              <a:t>ILO APPROACH TO MENTAL HEALTH AND WELLBEING AT WORK</a:t>
            </a:r>
          </a:p>
        </p:txBody>
      </p:sp>
      <p:sp>
        <p:nvSpPr>
          <p:cNvPr id="3" name="Platshållare för innehåll 2"/>
          <p:cNvSpPr>
            <a:spLocks noGrp="1"/>
          </p:cNvSpPr>
          <p:nvPr>
            <p:ph idx="1"/>
          </p:nvPr>
        </p:nvSpPr>
        <p:spPr/>
        <p:txBody>
          <a:bodyPr>
            <a:normAutofit fontScale="92500" lnSpcReduction="10000"/>
          </a:bodyPr>
          <a:lstStyle/>
          <a:p>
            <a:r>
              <a:rPr lang="sv-SE" dirty="0" err="1"/>
              <a:t>Broaden</a:t>
            </a:r>
            <a:r>
              <a:rPr lang="sv-SE" dirty="0"/>
              <a:t> </a:t>
            </a:r>
            <a:r>
              <a:rPr lang="sv-SE" dirty="0" err="1"/>
              <a:t>enterprise</a:t>
            </a:r>
            <a:r>
              <a:rPr lang="sv-SE" dirty="0"/>
              <a:t> policy on OSH </a:t>
            </a:r>
            <a:r>
              <a:rPr lang="sv-SE" dirty="0" err="1"/>
              <a:t>to</a:t>
            </a:r>
            <a:r>
              <a:rPr lang="sv-SE" dirty="0"/>
              <a:t> </a:t>
            </a:r>
            <a:r>
              <a:rPr lang="sv-SE" dirty="0" err="1"/>
              <a:t>include</a:t>
            </a:r>
            <a:r>
              <a:rPr lang="sv-SE" dirty="0"/>
              <a:t> </a:t>
            </a:r>
            <a:r>
              <a:rPr lang="sv-SE" dirty="0" err="1"/>
              <a:t>psychosocial</a:t>
            </a:r>
            <a:r>
              <a:rPr lang="sv-SE" dirty="0"/>
              <a:t> </a:t>
            </a:r>
            <a:r>
              <a:rPr lang="sv-SE" dirty="0" err="1"/>
              <a:t>hazards</a:t>
            </a:r>
            <a:r>
              <a:rPr lang="sv-SE" dirty="0"/>
              <a:t> in risk </a:t>
            </a:r>
            <a:r>
              <a:rPr lang="sv-SE" dirty="0" err="1"/>
              <a:t>assessment</a:t>
            </a:r>
            <a:r>
              <a:rPr lang="sv-SE" dirty="0"/>
              <a:t> </a:t>
            </a:r>
            <a:r>
              <a:rPr lang="sv-SE" dirty="0" err="1"/>
              <a:t>measures</a:t>
            </a:r>
            <a:r>
              <a:rPr lang="sv-SE" dirty="0"/>
              <a:t>;</a:t>
            </a:r>
          </a:p>
          <a:p>
            <a:r>
              <a:rPr lang="sv-SE" dirty="0" err="1"/>
              <a:t>Evaluate</a:t>
            </a:r>
            <a:r>
              <a:rPr lang="sv-SE" dirty="0"/>
              <a:t> </a:t>
            </a:r>
            <a:r>
              <a:rPr lang="sv-SE" dirty="0" err="1"/>
              <a:t>workplace</a:t>
            </a:r>
            <a:r>
              <a:rPr lang="sv-SE" dirty="0"/>
              <a:t> </a:t>
            </a:r>
            <a:r>
              <a:rPr lang="sv-SE" dirty="0" err="1"/>
              <a:t>psychosocial</a:t>
            </a:r>
            <a:r>
              <a:rPr lang="sv-SE" dirty="0"/>
              <a:t> risks </a:t>
            </a:r>
            <a:r>
              <a:rPr lang="sv-SE" dirty="0" err="1"/>
              <a:t>through</a:t>
            </a:r>
            <a:r>
              <a:rPr lang="sv-SE" dirty="0"/>
              <a:t> risk </a:t>
            </a:r>
            <a:r>
              <a:rPr lang="sv-SE" dirty="0" err="1"/>
              <a:t>assessment</a:t>
            </a:r>
            <a:r>
              <a:rPr lang="sv-SE" dirty="0"/>
              <a:t>;</a:t>
            </a:r>
          </a:p>
          <a:p>
            <a:r>
              <a:rPr lang="sv-SE" dirty="0" err="1"/>
              <a:t>Identify</a:t>
            </a:r>
            <a:r>
              <a:rPr lang="sv-SE" dirty="0"/>
              <a:t> </a:t>
            </a:r>
            <a:r>
              <a:rPr lang="sv-SE" dirty="0" err="1"/>
              <a:t>specific</a:t>
            </a:r>
            <a:r>
              <a:rPr lang="sv-SE" dirty="0"/>
              <a:t> </a:t>
            </a:r>
            <a:r>
              <a:rPr lang="sv-SE" dirty="0" err="1"/>
              <a:t>needs</a:t>
            </a:r>
            <a:r>
              <a:rPr lang="sv-SE" dirty="0"/>
              <a:t>, and </a:t>
            </a:r>
            <a:r>
              <a:rPr lang="sv-SE" dirty="0" err="1"/>
              <a:t>measures</a:t>
            </a:r>
            <a:r>
              <a:rPr lang="sv-SE" dirty="0"/>
              <a:t> </a:t>
            </a:r>
            <a:r>
              <a:rPr lang="sv-SE" dirty="0" err="1"/>
              <a:t>to</a:t>
            </a:r>
            <a:r>
              <a:rPr lang="sv-SE" dirty="0"/>
              <a:t> be taken;</a:t>
            </a:r>
          </a:p>
          <a:p>
            <a:r>
              <a:rPr lang="sv-SE" dirty="0" err="1"/>
              <a:t>Implement</a:t>
            </a:r>
            <a:r>
              <a:rPr lang="sv-SE" dirty="0"/>
              <a:t> </a:t>
            </a:r>
            <a:r>
              <a:rPr lang="sv-SE" dirty="0" err="1"/>
              <a:t>workplace</a:t>
            </a:r>
            <a:r>
              <a:rPr lang="sv-SE" dirty="0"/>
              <a:t> action </a:t>
            </a:r>
            <a:r>
              <a:rPr lang="sv-SE" dirty="0" err="1"/>
              <a:t>through</a:t>
            </a:r>
            <a:r>
              <a:rPr lang="sv-SE" dirty="0"/>
              <a:t> </a:t>
            </a:r>
            <a:r>
              <a:rPr lang="sv-SE" dirty="0" err="1"/>
              <a:t>preventive</a:t>
            </a:r>
            <a:r>
              <a:rPr lang="sv-SE" dirty="0"/>
              <a:t>/promotive </a:t>
            </a:r>
            <a:r>
              <a:rPr lang="sv-SE" dirty="0" err="1"/>
              <a:t>measures</a:t>
            </a:r>
            <a:r>
              <a:rPr lang="sv-SE" dirty="0"/>
              <a:t>.</a:t>
            </a:r>
          </a:p>
          <a:p>
            <a:pPr marL="0" indent="0">
              <a:buNone/>
            </a:pPr>
            <a:r>
              <a:rPr lang="sv-SE" dirty="0"/>
              <a:t>                                          (</a:t>
            </a:r>
            <a:r>
              <a:rPr lang="sv-SE" dirty="0" err="1"/>
              <a:t>Forastieri</a:t>
            </a:r>
            <a:r>
              <a:rPr lang="sv-SE" dirty="0"/>
              <a:t>, </a:t>
            </a:r>
            <a:r>
              <a:rPr lang="sv-SE" dirty="0" err="1"/>
              <a:t>SafeWork</a:t>
            </a:r>
            <a:r>
              <a:rPr lang="sv-SE" dirty="0"/>
              <a:t>, 2011)</a:t>
            </a:r>
          </a:p>
        </p:txBody>
      </p:sp>
    </p:spTree>
    <p:extLst>
      <p:ext uri="{BB962C8B-B14F-4D97-AF65-F5344CB8AC3E}">
        <p14:creationId xmlns:p14="http://schemas.microsoft.com/office/powerpoint/2010/main" val="6428869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pPr algn="l"/>
            <a:r>
              <a:rPr lang="sv-SE" sz="3200" b="1" dirty="0"/>
              <a:t>INTERVIEWS OF EXPERTS AND DELPHI SURVEY ON WORK-RELATED STRESS IN DEVELOPING COUNTRIES</a:t>
            </a:r>
          </a:p>
        </p:txBody>
      </p:sp>
      <p:sp>
        <p:nvSpPr>
          <p:cNvPr id="3" name="Platshållare för innehåll 2"/>
          <p:cNvSpPr>
            <a:spLocks noGrp="1"/>
          </p:cNvSpPr>
          <p:nvPr>
            <p:ph idx="1"/>
          </p:nvPr>
        </p:nvSpPr>
        <p:spPr>
          <a:xfrm>
            <a:off x="467544" y="1988840"/>
            <a:ext cx="8219256" cy="4137323"/>
          </a:xfrm>
        </p:spPr>
        <p:txBody>
          <a:bodyPr>
            <a:normAutofit lnSpcReduction="10000"/>
          </a:bodyPr>
          <a:lstStyle/>
          <a:p>
            <a:pPr marL="0" indent="0">
              <a:buNone/>
            </a:pPr>
            <a:r>
              <a:rPr lang="sv-SE" dirty="0"/>
              <a:t>It </a:t>
            </a:r>
            <a:r>
              <a:rPr lang="sv-SE" dirty="0" err="1"/>
              <a:t>can</a:t>
            </a:r>
            <a:r>
              <a:rPr lang="sv-SE" dirty="0"/>
              <a:t> be </a:t>
            </a:r>
            <a:r>
              <a:rPr lang="sv-SE" dirty="0" err="1"/>
              <a:t>concluded</a:t>
            </a:r>
            <a:r>
              <a:rPr lang="sv-SE" dirty="0"/>
              <a:t> </a:t>
            </a:r>
            <a:r>
              <a:rPr lang="sv-SE" dirty="0" err="1"/>
              <a:t>that</a:t>
            </a:r>
            <a:r>
              <a:rPr lang="sv-SE" dirty="0"/>
              <a:t> the </a:t>
            </a:r>
            <a:r>
              <a:rPr lang="sv-SE" dirty="0" err="1"/>
              <a:t>health</a:t>
            </a:r>
            <a:r>
              <a:rPr lang="sv-SE" dirty="0"/>
              <a:t> </a:t>
            </a:r>
            <a:r>
              <a:rPr lang="sv-SE" dirty="0" err="1"/>
              <a:t>impact</a:t>
            </a:r>
            <a:r>
              <a:rPr lang="sv-SE" dirty="0"/>
              <a:t> from </a:t>
            </a:r>
            <a:r>
              <a:rPr lang="sv-SE" dirty="0" err="1"/>
              <a:t>psychosocial</a:t>
            </a:r>
            <a:r>
              <a:rPr lang="sv-SE" dirty="0"/>
              <a:t> risks and </a:t>
            </a:r>
            <a:r>
              <a:rPr lang="sv-SE" dirty="0" err="1"/>
              <a:t>work-related</a:t>
            </a:r>
            <a:r>
              <a:rPr lang="sv-SE" dirty="0"/>
              <a:t> stress is </a:t>
            </a:r>
            <a:r>
              <a:rPr lang="sv-SE" dirty="0" err="1"/>
              <a:t>considerable</a:t>
            </a:r>
            <a:r>
              <a:rPr lang="sv-SE" dirty="0"/>
              <a:t> in </a:t>
            </a:r>
            <a:r>
              <a:rPr lang="sv-SE" dirty="0" err="1"/>
              <a:t>developing</a:t>
            </a:r>
            <a:r>
              <a:rPr lang="sv-SE" dirty="0"/>
              <a:t> </a:t>
            </a:r>
            <a:r>
              <a:rPr lang="sv-SE" dirty="0" err="1"/>
              <a:t>countries</a:t>
            </a:r>
            <a:r>
              <a:rPr lang="sv-SE" dirty="0"/>
              <a:t> and </a:t>
            </a:r>
            <a:r>
              <a:rPr lang="sv-SE" dirty="0" err="1"/>
              <a:t>should</a:t>
            </a:r>
            <a:r>
              <a:rPr lang="sv-SE" dirty="0"/>
              <a:t> be </a:t>
            </a:r>
            <a:r>
              <a:rPr lang="sv-SE" dirty="0" err="1"/>
              <a:t>regarded</a:t>
            </a:r>
            <a:r>
              <a:rPr lang="sv-SE" dirty="0"/>
              <a:t> as a </a:t>
            </a:r>
            <a:r>
              <a:rPr lang="sv-SE" dirty="0" err="1"/>
              <a:t>theat</a:t>
            </a:r>
            <a:r>
              <a:rPr lang="sv-SE" dirty="0"/>
              <a:t> </a:t>
            </a:r>
            <a:r>
              <a:rPr lang="sv-SE" dirty="0" err="1"/>
              <a:t>to</a:t>
            </a:r>
            <a:r>
              <a:rPr lang="sv-SE" dirty="0"/>
              <a:t> public </a:t>
            </a:r>
            <a:r>
              <a:rPr lang="sv-SE" dirty="0" err="1"/>
              <a:t>health</a:t>
            </a:r>
            <a:r>
              <a:rPr lang="sv-SE" dirty="0"/>
              <a:t>. </a:t>
            </a:r>
          </a:p>
          <a:p>
            <a:pPr marL="0" indent="0">
              <a:buNone/>
            </a:pPr>
            <a:r>
              <a:rPr lang="sv-SE" dirty="0"/>
              <a:t>                                  (</a:t>
            </a:r>
            <a:r>
              <a:rPr lang="sv-SE" dirty="0" err="1"/>
              <a:t>Kortum</a:t>
            </a:r>
            <a:r>
              <a:rPr lang="sv-SE" dirty="0"/>
              <a:t> et al., 2010)</a:t>
            </a:r>
          </a:p>
          <a:p>
            <a:pPr marL="0" indent="0">
              <a:buNone/>
            </a:pPr>
            <a:r>
              <a:rPr lang="sv-SE" dirty="0"/>
              <a:t>It </a:t>
            </a:r>
            <a:r>
              <a:rPr lang="sv-SE" dirty="0" err="1"/>
              <a:t>could</a:t>
            </a:r>
            <a:r>
              <a:rPr lang="sv-SE" dirty="0"/>
              <a:t> be </a:t>
            </a:r>
            <a:r>
              <a:rPr lang="sv-SE" dirty="0" err="1"/>
              <a:t>expected</a:t>
            </a:r>
            <a:r>
              <a:rPr lang="sv-SE" dirty="0"/>
              <a:t> </a:t>
            </a:r>
            <a:r>
              <a:rPr lang="sv-SE" dirty="0" err="1"/>
              <a:t>that</a:t>
            </a:r>
            <a:r>
              <a:rPr lang="sv-SE" dirty="0"/>
              <a:t> the </a:t>
            </a:r>
            <a:r>
              <a:rPr lang="sv-SE" dirty="0" err="1"/>
              <a:t>incidence</a:t>
            </a:r>
            <a:r>
              <a:rPr lang="sv-SE" dirty="0"/>
              <a:t> of </a:t>
            </a:r>
            <a:r>
              <a:rPr lang="sv-SE" dirty="0" err="1"/>
              <a:t>such</a:t>
            </a:r>
            <a:r>
              <a:rPr lang="sv-SE" dirty="0"/>
              <a:t> </a:t>
            </a:r>
            <a:r>
              <a:rPr lang="sv-SE" dirty="0" err="1"/>
              <a:t>workplace</a:t>
            </a:r>
            <a:r>
              <a:rPr lang="sv-SE" dirty="0"/>
              <a:t> stress is </a:t>
            </a:r>
            <a:r>
              <a:rPr lang="sv-SE" dirty="0" err="1"/>
              <a:t>higher</a:t>
            </a:r>
            <a:r>
              <a:rPr lang="sv-SE" dirty="0"/>
              <a:t> in </a:t>
            </a:r>
            <a:r>
              <a:rPr lang="sv-SE" dirty="0" err="1"/>
              <a:t>developing</a:t>
            </a:r>
            <a:r>
              <a:rPr lang="sv-SE" dirty="0"/>
              <a:t> </a:t>
            </a:r>
            <a:r>
              <a:rPr lang="sv-SE" dirty="0" err="1"/>
              <a:t>countries</a:t>
            </a:r>
            <a:r>
              <a:rPr lang="sv-SE" dirty="0"/>
              <a:t>.                  (Chopra, 2009)</a:t>
            </a:r>
          </a:p>
        </p:txBody>
      </p:sp>
    </p:spTree>
    <p:extLst>
      <p:ext uri="{BB962C8B-B14F-4D97-AF65-F5344CB8AC3E}">
        <p14:creationId xmlns:p14="http://schemas.microsoft.com/office/powerpoint/2010/main" val="1100572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l"/>
            <a:r>
              <a:rPr lang="sv-SE" b="1" dirty="0"/>
              <a:t>MANY WORK-RELATED DISEASES HAVE MULTIFACTORIAL ETIOLOGY:</a:t>
            </a:r>
          </a:p>
        </p:txBody>
      </p:sp>
      <p:sp>
        <p:nvSpPr>
          <p:cNvPr id="3" name="Platshållare för innehåll 2"/>
          <p:cNvSpPr>
            <a:spLocks noGrp="1"/>
          </p:cNvSpPr>
          <p:nvPr>
            <p:ph idx="1"/>
          </p:nvPr>
        </p:nvSpPr>
        <p:spPr/>
        <p:txBody>
          <a:bodyPr>
            <a:normAutofit lnSpcReduction="10000"/>
          </a:bodyPr>
          <a:lstStyle/>
          <a:p>
            <a:r>
              <a:rPr lang="sv-SE" dirty="0" err="1"/>
              <a:t>Occupational</a:t>
            </a:r>
            <a:r>
              <a:rPr lang="sv-SE" dirty="0"/>
              <a:t> </a:t>
            </a:r>
            <a:r>
              <a:rPr lang="sv-SE" dirty="0" err="1"/>
              <a:t>diseases</a:t>
            </a:r>
            <a:r>
              <a:rPr lang="sv-SE" dirty="0"/>
              <a:t>, </a:t>
            </a:r>
            <a:r>
              <a:rPr lang="sv-SE" dirty="0" err="1"/>
              <a:t>have</a:t>
            </a:r>
            <a:r>
              <a:rPr lang="sv-SE" dirty="0"/>
              <a:t> a </a:t>
            </a:r>
            <a:r>
              <a:rPr lang="sv-SE" dirty="0" err="1"/>
              <a:t>specific</a:t>
            </a:r>
            <a:r>
              <a:rPr lang="sv-SE" dirty="0"/>
              <a:t> or strong relation </a:t>
            </a:r>
            <a:r>
              <a:rPr lang="sv-SE" dirty="0" err="1"/>
              <a:t>to</a:t>
            </a:r>
            <a:r>
              <a:rPr lang="sv-SE" dirty="0"/>
              <a:t> </a:t>
            </a:r>
            <a:r>
              <a:rPr lang="sv-SE" dirty="0" err="1"/>
              <a:t>occupation</a:t>
            </a:r>
            <a:r>
              <a:rPr lang="sv-SE" dirty="0"/>
              <a:t>;</a:t>
            </a:r>
          </a:p>
          <a:p>
            <a:r>
              <a:rPr lang="sv-SE" dirty="0" err="1"/>
              <a:t>Work-related</a:t>
            </a:r>
            <a:r>
              <a:rPr lang="sv-SE" dirty="0"/>
              <a:t> </a:t>
            </a:r>
            <a:r>
              <a:rPr lang="sv-SE" dirty="0" err="1"/>
              <a:t>diseases</a:t>
            </a:r>
            <a:r>
              <a:rPr lang="sv-SE" dirty="0"/>
              <a:t>, </a:t>
            </a:r>
            <a:r>
              <a:rPr lang="sv-SE" dirty="0" err="1"/>
              <a:t>with</a:t>
            </a:r>
            <a:r>
              <a:rPr lang="sv-SE" dirty="0"/>
              <a:t> </a:t>
            </a:r>
            <a:r>
              <a:rPr lang="sv-SE" dirty="0" err="1"/>
              <a:t>multiple</a:t>
            </a:r>
            <a:r>
              <a:rPr lang="sv-SE" dirty="0"/>
              <a:t> </a:t>
            </a:r>
            <a:r>
              <a:rPr lang="sv-SE" dirty="0" err="1"/>
              <a:t>causal</a:t>
            </a:r>
            <a:r>
              <a:rPr lang="sv-SE" dirty="0"/>
              <a:t> agents, </a:t>
            </a:r>
            <a:r>
              <a:rPr lang="sv-SE" dirty="0" err="1"/>
              <a:t>where</a:t>
            </a:r>
            <a:r>
              <a:rPr lang="sv-SE" dirty="0"/>
              <a:t> </a:t>
            </a:r>
            <a:r>
              <a:rPr lang="sv-SE" dirty="0" err="1"/>
              <a:t>factors</a:t>
            </a:r>
            <a:r>
              <a:rPr lang="sv-SE" dirty="0"/>
              <a:t> in the </a:t>
            </a:r>
            <a:r>
              <a:rPr lang="sv-SE" dirty="0" err="1"/>
              <a:t>work</a:t>
            </a:r>
            <a:r>
              <a:rPr lang="sv-SE" dirty="0"/>
              <a:t> </a:t>
            </a:r>
            <a:r>
              <a:rPr lang="sv-SE" dirty="0" err="1"/>
              <a:t>environment</a:t>
            </a:r>
            <a:r>
              <a:rPr lang="sv-SE" dirty="0"/>
              <a:t> </a:t>
            </a:r>
            <a:r>
              <a:rPr lang="sv-SE" dirty="0" err="1"/>
              <a:t>may</a:t>
            </a:r>
            <a:r>
              <a:rPr lang="sv-SE" dirty="0"/>
              <a:t> play a </a:t>
            </a:r>
            <a:r>
              <a:rPr lang="sv-SE" dirty="0" err="1"/>
              <a:t>role</a:t>
            </a:r>
            <a:r>
              <a:rPr lang="sv-SE" dirty="0"/>
              <a:t>;</a:t>
            </a:r>
          </a:p>
          <a:p>
            <a:r>
              <a:rPr lang="sv-SE" dirty="0" err="1"/>
              <a:t>Diseases</a:t>
            </a:r>
            <a:r>
              <a:rPr lang="sv-SE" dirty="0"/>
              <a:t> </a:t>
            </a:r>
            <a:r>
              <a:rPr lang="sv-SE" dirty="0" err="1"/>
              <a:t>affecting</a:t>
            </a:r>
            <a:r>
              <a:rPr lang="sv-SE" dirty="0"/>
              <a:t> </a:t>
            </a:r>
            <a:r>
              <a:rPr lang="sv-SE" dirty="0" err="1"/>
              <a:t>working</a:t>
            </a:r>
            <a:r>
              <a:rPr lang="sv-SE" dirty="0"/>
              <a:t> populations, </a:t>
            </a:r>
            <a:r>
              <a:rPr lang="sv-SE" dirty="0" err="1"/>
              <a:t>without</a:t>
            </a:r>
            <a:r>
              <a:rPr lang="sv-SE" dirty="0"/>
              <a:t> </a:t>
            </a:r>
            <a:r>
              <a:rPr lang="sv-SE" dirty="0" err="1"/>
              <a:t>causal</a:t>
            </a:r>
            <a:r>
              <a:rPr lang="sv-SE" dirty="0"/>
              <a:t> relationship </a:t>
            </a:r>
            <a:r>
              <a:rPr lang="sv-SE" dirty="0" err="1"/>
              <a:t>with</a:t>
            </a:r>
            <a:r>
              <a:rPr lang="sv-SE" dirty="0"/>
              <a:t> </a:t>
            </a:r>
            <a:r>
              <a:rPr lang="sv-SE" dirty="0" err="1"/>
              <a:t>work</a:t>
            </a:r>
            <a:r>
              <a:rPr lang="sv-SE" dirty="0"/>
              <a:t> </a:t>
            </a:r>
            <a:r>
              <a:rPr lang="sv-SE" dirty="0" err="1"/>
              <a:t>but</a:t>
            </a:r>
            <a:r>
              <a:rPr lang="sv-SE" dirty="0"/>
              <a:t> </a:t>
            </a:r>
            <a:r>
              <a:rPr lang="sv-SE" dirty="0" err="1"/>
              <a:t>which</a:t>
            </a:r>
            <a:r>
              <a:rPr lang="sv-SE" dirty="0"/>
              <a:t> </a:t>
            </a:r>
            <a:r>
              <a:rPr lang="sv-SE" dirty="0" err="1"/>
              <a:t>may</a:t>
            </a:r>
            <a:r>
              <a:rPr lang="sv-SE" dirty="0"/>
              <a:t> be </a:t>
            </a:r>
            <a:r>
              <a:rPr lang="sv-SE" dirty="0" err="1"/>
              <a:t>aggravated</a:t>
            </a:r>
            <a:r>
              <a:rPr lang="sv-SE" dirty="0"/>
              <a:t> by </a:t>
            </a:r>
            <a:r>
              <a:rPr lang="sv-SE" dirty="0" err="1"/>
              <a:t>occupational</a:t>
            </a:r>
            <a:r>
              <a:rPr lang="sv-SE" dirty="0"/>
              <a:t> </a:t>
            </a:r>
            <a:r>
              <a:rPr lang="sv-SE" dirty="0" err="1"/>
              <a:t>hazards</a:t>
            </a:r>
            <a:r>
              <a:rPr lang="sv-SE" dirty="0"/>
              <a:t> </a:t>
            </a:r>
            <a:r>
              <a:rPr lang="sv-SE" dirty="0" err="1"/>
              <a:t>to</a:t>
            </a:r>
            <a:r>
              <a:rPr lang="sv-SE" dirty="0"/>
              <a:t> </a:t>
            </a:r>
            <a:r>
              <a:rPr lang="sv-SE" dirty="0" err="1"/>
              <a:t>health</a:t>
            </a:r>
            <a:r>
              <a:rPr lang="sv-SE" dirty="0"/>
              <a:t>.             (</a:t>
            </a:r>
            <a:r>
              <a:rPr lang="sv-SE" dirty="0" err="1"/>
              <a:t>Lesage</a:t>
            </a:r>
            <a:r>
              <a:rPr lang="sv-SE" dirty="0"/>
              <a:t>, 2011) </a:t>
            </a:r>
          </a:p>
          <a:p>
            <a:endParaRPr lang="sv-SE" dirty="0"/>
          </a:p>
        </p:txBody>
      </p:sp>
    </p:spTree>
    <p:extLst>
      <p:ext uri="{BB962C8B-B14F-4D97-AF65-F5344CB8AC3E}">
        <p14:creationId xmlns:p14="http://schemas.microsoft.com/office/powerpoint/2010/main" val="3412830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95536" y="260648"/>
            <a:ext cx="8219256" cy="1354162"/>
          </a:xfrm>
        </p:spPr>
        <p:txBody>
          <a:bodyPr>
            <a:noAutofit/>
          </a:bodyPr>
          <a:lstStyle/>
          <a:p>
            <a:pPr algn="l"/>
            <a:r>
              <a:rPr lang="sv-SE" b="1" dirty="0"/>
              <a:t>QUESTIONS TO BE CONSIDERED:</a:t>
            </a:r>
            <a:br>
              <a:rPr lang="sv-SE" b="1" dirty="0"/>
            </a:br>
            <a:endParaRPr lang="sv-SE" b="1" dirty="0"/>
          </a:p>
        </p:txBody>
      </p:sp>
      <p:sp>
        <p:nvSpPr>
          <p:cNvPr id="3" name="Platshållare för innehåll 2"/>
          <p:cNvSpPr>
            <a:spLocks noGrp="1"/>
          </p:cNvSpPr>
          <p:nvPr>
            <p:ph idx="1"/>
          </p:nvPr>
        </p:nvSpPr>
        <p:spPr/>
        <p:txBody>
          <a:bodyPr/>
          <a:lstStyle/>
          <a:p>
            <a:r>
              <a:rPr lang="sv-SE" dirty="0" err="1"/>
              <a:t>Strength</a:t>
            </a:r>
            <a:r>
              <a:rPr lang="sv-SE" dirty="0"/>
              <a:t> of association;</a:t>
            </a:r>
          </a:p>
          <a:p>
            <a:r>
              <a:rPr lang="sv-SE" dirty="0" err="1"/>
              <a:t>Consistency</a:t>
            </a:r>
            <a:r>
              <a:rPr lang="sv-SE" dirty="0"/>
              <a:t>;</a:t>
            </a:r>
          </a:p>
          <a:p>
            <a:r>
              <a:rPr lang="sv-SE" dirty="0" err="1"/>
              <a:t>Specificity</a:t>
            </a:r>
            <a:r>
              <a:rPr lang="sv-SE" dirty="0"/>
              <a:t>;</a:t>
            </a:r>
          </a:p>
          <a:p>
            <a:r>
              <a:rPr lang="sv-SE" dirty="0" err="1"/>
              <a:t>Appropriate</a:t>
            </a:r>
            <a:r>
              <a:rPr lang="sv-SE" dirty="0"/>
              <a:t> </a:t>
            </a:r>
            <a:r>
              <a:rPr lang="sv-SE" dirty="0" err="1"/>
              <a:t>time</a:t>
            </a:r>
            <a:r>
              <a:rPr lang="sv-SE" dirty="0"/>
              <a:t> relationship;</a:t>
            </a:r>
          </a:p>
          <a:p>
            <a:r>
              <a:rPr lang="sv-SE" dirty="0" err="1"/>
              <a:t>Biological</a:t>
            </a:r>
            <a:r>
              <a:rPr lang="sv-SE" dirty="0"/>
              <a:t> gradient;</a:t>
            </a:r>
          </a:p>
          <a:p>
            <a:r>
              <a:rPr lang="sv-SE" dirty="0" err="1"/>
              <a:t>Coherence</a:t>
            </a:r>
            <a:r>
              <a:rPr lang="sv-SE" dirty="0"/>
              <a:t>.</a:t>
            </a:r>
          </a:p>
          <a:p>
            <a:pPr marL="0" indent="0">
              <a:buNone/>
            </a:pPr>
            <a:r>
              <a:rPr lang="sv-SE" dirty="0"/>
              <a:t>                                        (</a:t>
            </a:r>
            <a:r>
              <a:rPr lang="sv-SE" dirty="0" err="1"/>
              <a:t>Lesage</a:t>
            </a:r>
            <a:r>
              <a:rPr lang="sv-SE" dirty="0"/>
              <a:t>, 2011)</a:t>
            </a:r>
          </a:p>
        </p:txBody>
      </p:sp>
    </p:spTree>
    <p:extLst>
      <p:ext uri="{BB962C8B-B14F-4D97-AF65-F5344CB8AC3E}">
        <p14:creationId xmlns:p14="http://schemas.microsoft.com/office/powerpoint/2010/main" val="11744645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l"/>
            <a:r>
              <a:rPr lang="sv-SE" b="1" dirty="0"/>
              <a:t>GLOBAL WELLNESS SURVEY 2009:</a:t>
            </a:r>
          </a:p>
        </p:txBody>
      </p:sp>
      <p:sp>
        <p:nvSpPr>
          <p:cNvPr id="3" name="Platshållare för innehåll 2"/>
          <p:cNvSpPr>
            <a:spLocks noGrp="1"/>
          </p:cNvSpPr>
          <p:nvPr>
            <p:ph idx="1"/>
          </p:nvPr>
        </p:nvSpPr>
        <p:spPr/>
        <p:txBody>
          <a:bodyPr>
            <a:normAutofit fontScale="92500"/>
          </a:bodyPr>
          <a:lstStyle/>
          <a:p>
            <a:r>
              <a:rPr lang="sv-SE" dirty="0"/>
              <a:t>1,103 </a:t>
            </a:r>
            <a:r>
              <a:rPr lang="sv-SE" dirty="0" err="1"/>
              <a:t>organizations</a:t>
            </a:r>
            <a:r>
              <a:rPr lang="sv-SE" dirty="0"/>
              <a:t> from </a:t>
            </a:r>
            <a:r>
              <a:rPr lang="sv-SE" dirty="0" err="1"/>
              <a:t>more</a:t>
            </a:r>
            <a:r>
              <a:rPr lang="sv-SE" dirty="0"/>
              <a:t> </a:t>
            </a:r>
            <a:r>
              <a:rPr lang="sv-SE" dirty="0" err="1"/>
              <a:t>than</a:t>
            </a:r>
            <a:r>
              <a:rPr lang="sv-SE" dirty="0"/>
              <a:t> 45 </a:t>
            </a:r>
            <a:r>
              <a:rPr lang="sv-SE" dirty="0" err="1"/>
              <a:t>countries</a:t>
            </a:r>
            <a:r>
              <a:rPr lang="sv-SE" dirty="0"/>
              <a:t> </a:t>
            </a:r>
            <a:r>
              <a:rPr lang="sv-SE" dirty="0" err="1"/>
              <a:t>representing</a:t>
            </a:r>
            <a:r>
              <a:rPr lang="sv-SE" dirty="0"/>
              <a:t> </a:t>
            </a:r>
            <a:r>
              <a:rPr lang="sv-SE" dirty="0" err="1"/>
              <a:t>more</a:t>
            </a:r>
            <a:r>
              <a:rPr lang="sv-SE" dirty="0"/>
              <a:t> </a:t>
            </a:r>
            <a:r>
              <a:rPr lang="sv-SE" dirty="0" err="1"/>
              <a:t>than</a:t>
            </a:r>
            <a:r>
              <a:rPr lang="sv-SE" dirty="0"/>
              <a:t> 10 million </a:t>
            </a:r>
            <a:r>
              <a:rPr lang="sv-SE" dirty="0" err="1"/>
              <a:t>employees</a:t>
            </a:r>
            <a:r>
              <a:rPr lang="sv-SE" dirty="0"/>
              <a:t> </a:t>
            </a:r>
            <a:r>
              <a:rPr lang="sv-SE" dirty="0" err="1"/>
              <a:t>have</a:t>
            </a:r>
            <a:r>
              <a:rPr lang="sv-SE" dirty="0"/>
              <a:t> </a:t>
            </a:r>
            <a:r>
              <a:rPr lang="sv-SE" dirty="0" err="1"/>
              <a:t>responded</a:t>
            </a:r>
            <a:r>
              <a:rPr lang="sv-SE" dirty="0"/>
              <a:t> </a:t>
            </a:r>
            <a:r>
              <a:rPr lang="sv-SE" dirty="0" err="1"/>
              <a:t>to</a:t>
            </a:r>
            <a:r>
              <a:rPr lang="sv-SE" dirty="0"/>
              <a:t> a survey from Buck Consultants (2012). </a:t>
            </a:r>
            <a:r>
              <a:rPr lang="sv-SE" dirty="0" err="1"/>
              <a:t>But</a:t>
            </a:r>
            <a:r>
              <a:rPr lang="sv-SE" dirty="0"/>
              <a:t> not a </a:t>
            </a:r>
            <a:r>
              <a:rPr lang="sv-SE" dirty="0" err="1"/>
              <a:t>random</a:t>
            </a:r>
            <a:r>
              <a:rPr lang="sv-SE" dirty="0"/>
              <a:t> </a:t>
            </a:r>
            <a:r>
              <a:rPr lang="sv-SE" dirty="0" err="1"/>
              <a:t>sample</a:t>
            </a:r>
            <a:r>
              <a:rPr lang="sv-SE" dirty="0"/>
              <a:t>…</a:t>
            </a:r>
          </a:p>
          <a:p>
            <a:r>
              <a:rPr lang="sv-SE" dirty="0"/>
              <a:t>Stress is </a:t>
            </a:r>
            <a:r>
              <a:rPr lang="sv-SE" dirty="0" err="1"/>
              <a:t>cited</a:t>
            </a:r>
            <a:r>
              <a:rPr lang="sv-SE" dirty="0"/>
              <a:t> as the </a:t>
            </a:r>
            <a:r>
              <a:rPr lang="sv-SE" dirty="0" err="1"/>
              <a:t>top</a:t>
            </a:r>
            <a:r>
              <a:rPr lang="sv-SE" dirty="0"/>
              <a:t> </a:t>
            </a:r>
            <a:r>
              <a:rPr lang="sv-SE" dirty="0" err="1"/>
              <a:t>health</a:t>
            </a:r>
            <a:r>
              <a:rPr lang="sv-SE" dirty="0"/>
              <a:t> risk </a:t>
            </a:r>
            <a:r>
              <a:rPr lang="sv-SE" dirty="0" err="1"/>
              <a:t>driving</a:t>
            </a:r>
            <a:r>
              <a:rPr lang="sv-SE" dirty="0"/>
              <a:t> </a:t>
            </a:r>
            <a:r>
              <a:rPr lang="sv-SE" dirty="0" err="1"/>
              <a:t>wellness</a:t>
            </a:r>
            <a:r>
              <a:rPr lang="sv-SE" dirty="0"/>
              <a:t> programs in </a:t>
            </a:r>
            <a:r>
              <a:rPr lang="sv-SE" dirty="0" err="1"/>
              <a:t>most</a:t>
            </a:r>
            <a:r>
              <a:rPr lang="sv-SE" dirty="0"/>
              <a:t> areas of the </a:t>
            </a:r>
            <a:r>
              <a:rPr lang="sv-SE" dirty="0" err="1"/>
              <a:t>world</a:t>
            </a:r>
            <a:r>
              <a:rPr lang="sv-SE" dirty="0"/>
              <a:t>.</a:t>
            </a:r>
          </a:p>
          <a:p>
            <a:r>
              <a:rPr lang="sv-SE" dirty="0"/>
              <a:t>Strong </a:t>
            </a:r>
            <a:r>
              <a:rPr lang="sv-SE" dirty="0" err="1"/>
              <a:t>growth</a:t>
            </a:r>
            <a:r>
              <a:rPr lang="sv-SE" dirty="0"/>
              <a:t> is </a:t>
            </a:r>
            <a:r>
              <a:rPr lang="sv-SE" dirty="0" err="1"/>
              <a:t>predicted</a:t>
            </a:r>
            <a:r>
              <a:rPr lang="sv-SE" dirty="0"/>
              <a:t> for programs designed </a:t>
            </a:r>
            <a:r>
              <a:rPr lang="sv-SE" dirty="0" err="1"/>
              <a:t>to</a:t>
            </a:r>
            <a:r>
              <a:rPr lang="sv-SE" dirty="0"/>
              <a:t> </a:t>
            </a:r>
            <a:r>
              <a:rPr lang="sv-SE" dirty="0" err="1"/>
              <a:t>improve</a:t>
            </a:r>
            <a:r>
              <a:rPr lang="sv-SE" dirty="0"/>
              <a:t> the </a:t>
            </a:r>
            <a:r>
              <a:rPr lang="sv-SE" dirty="0" err="1"/>
              <a:t>psychosocial</a:t>
            </a:r>
            <a:r>
              <a:rPr lang="sv-SE" dirty="0"/>
              <a:t> </a:t>
            </a:r>
            <a:r>
              <a:rPr lang="sv-SE" dirty="0" err="1"/>
              <a:t>work</a:t>
            </a:r>
            <a:r>
              <a:rPr lang="sv-SE" dirty="0"/>
              <a:t> </a:t>
            </a:r>
            <a:r>
              <a:rPr lang="sv-SE" dirty="0" err="1"/>
              <a:t>environment</a:t>
            </a:r>
            <a:r>
              <a:rPr lang="sv-SE" dirty="0"/>
              <a:t>.</a:t>
            </a:r>
          </a:p>
        </p:txBody>
      </p:sp>
    </p:spTree>
    <p:extLst>
      <p:ext uri="{BB962C8B-B14F-4D97-AF65-F5344CB8AC3E}">
        <p14:creationId xmlns:p14="http://schemas.microsoft.com/office/powerpoint/2010/main" val="2508068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9552" y="260648"/>
            <a:ext cx="8229600" cy="1143000"/>
          </a:xfrm>
        </p:spPr>
        <p:txBody>
          <a:bodyPr>
            <a:noAutofit/>
          </a:bodyPr>
          <a:lstStyle/>
          <a:p>
            <a:pPr algn="l"/>
            <a:r>
              <a:rPr lang="sv-SE" sz="4000" b="1" dirty="0"/>
              <a:t>HEALTHY WORKPLACES  CONSIDER:</a:t>
            </a:r>
          </a:p>
        </p:txBody>
      </p:sp>
      <p:sp>
        <p:nvSpPr>
          <p:cNvPr id="3" name="Platshållare för innehåll 2"/>
          <p:cNvSpPr>
            <a:spLocks noGrp="1"/>
          </p:cNvSpPr>
          <p:nvPr>
            <p:ph idx="1"/>
          </p:nvPr>
        </p:nvSpPr>
        <p:spPr/>
        <p:txBody>
          <a:bodyPr>
            <a:normAutofit fontScale="92500" lnSpcReduction="10000"/>
          </a:bodyPr>
          <a:lstStyle/>
          <a:p>
            <a:r>
              <a:rPr lang="sv-SE" dirty="0"/>
              <a:t>Health and </a:t>
            </a:r>
            <a:r>
              <a:rPr lang="sv-SE" dirty="0" err="1"/>
              <a:t>safety</a:t>
            </a:r>
            <a:r>
              <a:rPr lang="sv-SE" dirty="0"/>
              <a:t> </a:t>
            </a:r>
            <a:r>
              <a:rPr lang="sv-SE" dirty="0" err="1"/>
              <a:t>concerns</a:t>
            </a:r>
            <a:r>
              <a:rPr lang="sv-SE" dirty="0"/>
              <a:t> in the </a:t>
            </a:r>
            <a:r>
              <a:rPr lang="sv-SE" dirty="0" err="1"/>
              <a:t>physical</a:t>
            </a:r>
            <a:r>
              <a:rPr lang="sv-SE" dirty="0"/>
              <a:t> </a:t>
            </a:r>
            <a:r>
              <a:rPr lang="sv-SE" dirty="0" err="1"/>
              <a:t>work</a:t>
            </a:r>
            <a:r>
              <a:rPr lang="sv-SE" dirty="0"/>
              <a:t> </a:t>
            </a:r>
            <a:r>
              <a:rPr lang="sv-SE" dirty="0" err="1"/>
              <a:t>environment</a:t>
            </a:r>
            <a:r>
              <a:rPr lang="sv-SE" dirty="0"/>
              <a:t>;</a:t>
            </a:r>
          </a:p>
          <a:p>
            <a:r>
              <a:rPr lang="sv-SE" dirty="0"/>
              <a:t>Health, </a:t>
            </a:r>
            <a:r>
              <a:rPr lang="sv-SE" dirty="0" err="1"/>
              <a:t>safety</a:t>
            </a:r>
            <a:r>
              <a:rPr lang="sv-SE" dirty="0"/>
              <a:t> and </a:t>
            </a:r>
            <a:r>
              <a:rPr lang="sv-SE" dirty="0" err="1"/>
              <a:t>wellbeing</a:t>
            </a:r>
            <a:r>
              <a:rPr lang="sv-SE" dirty="0"/>
              <a:t>  in the </a:t>
            </a:r>
            <a:r>
              <a:rPr lang="sv-SE" dirty="0" err="1"/>
              <a:t>psychosocial</a:t>
            </a:r>
            <a:r>
              <a:rPr lang="sv-SE" dirty="0"/>
              <a:t> </a:t>
            </a:r>
            <a:r>
              <a:rPr lang="sv-SE" dirty="0" err="1"/>
              <a:t>work</a:t>
            </a:r>
            <a:r>
              <a:rPr lang="sv-SE" dirty="0"/>
              <a:t> </a:t>
            </a:r>
            <a:r>
              <a:rPr lang="sv-SE" dirty="0" err="1"/>
              <a:t>environment</a:t>
            </a:r>
            <a:r>
              <a:rPr lang="sv-SE" dirty="0"/>
              <a:t>;</a:t>
            </a:r>
          </a:p>
          <a:p>
            <a:r>
              <a:rPr lang="sv-SE" dirty="0"/>
              <a:t>Health promotion </a:t>
            </a:r>
            <a:r>
              <a:rPr lang="sv-SE" dirty="0" err="1"/>
              <a:t>opprtunities</a:t>
            </a:r>
            <a:r>
              <a:rPr lang="sv-SE" dirty="0"/>
              <a:t> in the </a:t>
            </a:r>
            <a:r>
              <a:rPr lang="sv-SE" dirty="0" err="1"/>
              <a:t>workplace</a:t>
            </a:r>
            <a:r>
              <a:rPr lang="sv-SE" dirty="0"/>
              <a:t>;</a:t>
            </a:r>
          </a:p>
          <a:p>
            <a:r>
              <a:rPr lang="sv-SE" dirty="0"/>
              <a:t>Ways of </a:t>
            </a:r>
            <a:r>
              <a:rPr lang="sv-SE" dirty="0" err="1"/>
              <a:t>participating</a:t>
            </a:r>
            <a:r>
              <a:rPr lang="sv-SE" dirty="0"/>
              <a:t> i the </a:t>
            </a:r>
            <a:r>
              <a:rPr lang="sv-SE" dirty="0" err="1"/>
              <a:t>community</a:t>
            </a:r>
            <a:r>
              <a:rPr lang="sv-SE" dirty="0"/>
              <a:t> </a:t>
            </a:r>
            <a:r>
              <a:rPr lang="sv-SE" dirty="0" err="1"/>
              <a:t>to</a:t>
            </a:r>
            <a:r>
              <a:rPr lang="sv-SE" dirty="0"/>
              <a:t> </a:t>
            </a:r>
            <a:r>
              <a:rPr lang="sv-SE" dirty="0" err="1"/>
              <a:t>improve</a:t>
            </a:r>
            <a:r>
              <a:rPr lang="sv-SE" dirty="0"/>
              <a:t> the </a:t>
            </a:r>
            <a:r>
              <a:rPr lang="sv-SE" dirty="0" err="1"/>
              <a:t>health</a:t>
            </a:r>
            <a:r>
              <a:rPr lang="sv-SE" dirty="0"/>
              <a:t> of </a:t>
            </a:r>
            <a:r>
              <a:rPr lang="sv-SE" dirty="0" err="1"/>
              <a:t>workers</a:t>
            </a:r>
            <a:r>
              <a:rPr lang="sv-SE" dirty="0"/>
              <a:t>, </a:t>
            </a:r>
            <a:r>
              <a:rPr lang="sv-SE" dirty="0" err="1"/>
              <a:t>their</a:t>
            </a:r>
            <a:r>
              <a:rPr lang="sv-SE" dirty="0"/>
              <a:t> </a:t>
            </a:r>
            <a:r>
              <a:rPr lang="sv-SE" dirty="0" err="1"/>
              <a:t>families</a:t>
            </a:r>
            <a:r>
              <a:rPr lang="sv-SE" dirty="0"/>
              <a:t> and </a:t>
            </a:r>
            <a:r>
              <a:rPr lang="sv-SE" dirty="0" err="1"/>
              <a:t>other</a:t>
            </a:r>
            <a:r>
              <a:rPr lang="sv-SE" dirty="0"/>
              <a:t> </a:t>
            </a:r>
            <a:r>
              <a:rPr lang="sv-SE" dirty="0" err="1"/>
              <a:t>members</a:t>
            </a:r>
            <a:r>
              <a:rPr lang="sv-SE" dirty="0"/>
              <a:t> of the </a:t>
            </a:r>
            <a:r>
              <a:rPr lang="sv-SE" dirty="0" err="1"/>
              <a:t>community</a:t>
            </a:r>
            <a:r>
              <a:rPr lang="sv-SE" dirty="0"/>
              <a:t>.</a:t>
            </a:r>
          </a:p>
          <a:p>
            <a:pPr marL="0" indent="0">
              <a:buNone/>
            </a:pPr>
            <a:r>
              <a:rPr lang="sv-SE" dirty="0"/>
              <a:t>                                                         (WHO, 2010)</a:t>
            </a:r>
          </a:p>
        </p:txBody>
      </p:sp>
    </p:spTree>
    <p:extLst>
      <p:ext uri="{BB962C8B-B14F-4D97-AF65-F5344CB8AC3E}">
        <p14:creationId xmlns:p14="http://schemas.microsoft.com/office/powerpoint/2010/main" val="5257500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l"/>
            <a:r>
              <a:rPr lang="sv-SE" b="1" dirty="0"/>
              <a:t>WORKERS HAVE TO DEAL WITH…</a:t>
            </a:r>
          </a:p>
        </p:txBody>
      </p:sp>
      <p:sp>
        <p:nvSpPr>
          <p:cNvPr id="3" name="Platshållare för innehåll 2"/>
          <p:cNvSpPr>
            <a:spLocks noGrp="1"/>
          </p:cNvSpPr>
          <p:nvPr>
            <p:ph idx="1"/>
          </p:nvPr>
        </p:nvSpPr>
        <p:spPr/>
        <p:txBody>
          <a:bodyPr>
            <a:normAutofit fontScale="92500" lnSpcReduction="20000"/>
          </a:bodyPr>
          <a:lstStyle/>
          <a:p>
            <a:r>
              <a:rPr lang="sv-SE" dirty="0" err="1"/>
              <a:t>Increased</a:t>
            </a:r>
            <a:r>
              <a:rPr lang="sv-SE" dirty="0"/>
              <a:t> </a:t>
            </a:r>
            <a:r>
              <a:rPr lang="sv-SE" dirty="0" err="1"/>
              <a:t>demands</a:t>
            </a:r>
            <a:r>
              <a:rPr lang="sv-SE" dirty="0"/>
              <a:t> of </a:t>
            </a:r>
            <a:r>
              <a:rPr lang="sv-SE" dirty="0" err="1"/>
              <a:t>learning</a:t>
            </a:r>
            <a:r>
              <a:rPr lang="sv-SE" dirty="0"/>
              <a:t> new </a:t>
            </a:r>
            <a:r>
              <a:rPr lang="sv-SE" dirty="0" err="1"/>
              <a:t>skills</a:t>
            </a:r>
            <a:r>
              <a:rPr lang="sv-SE" dirty="0"/>
              <a:t>;</a:t>
            </a:r>
          </a:p>
          <a:p>
            <a:r>
              <a:rPr lang="sv-SE" dirty="0"/>
              <a:t>The </a:t>
            </a:r>
            <a:r>
              <a:rPr lang="sv-SE" dirty="0" err="1"/>
              <a:t>need</a:t>
            </a:r>
            <a:r>
              <a:rPr lang="sv-SE" dirty="0"/>
              <a:t> </a:t>
            </a:r>
            <a:r>
              <a:rPr lang="sv-SE" dirty="0" err="1"/>
              <a:t>to</a:t>
            </a:r>
            <a:r>
              <a:rPr lang="sv-SE" dirty="0"/>
              <a:t> </a:t>
            </a:r>
            <a:r>
              <a:rPr lang="sv-SE" dirty="0" err="1"/>
              <a:t>adopt</a:t>
            </a:r>
            <a:r>
              <a:rPr lang="sv-SE" dirty="0"/>
              <a:t> new </a:t>
            </a:r>
            <a:r>
              <a:rPr lang="sv-SE" dirty="0" err="1"/>
              <a:t>ways</a:t>
            </a:r>
            <a:r>
              <a:rPr lang="sv-SE" dirty="0"/>
              <a:t> of </a:t>
            </a:r>
            <a:r>
              <a:rPr lang="sv-SE" dirty="0" err="1"/>
              <a:t>working</a:t>
            </a:r>
            <a:r>
              <a:rPr lang="sv-SE" dirty="0"/>
              <a:t>;</a:t>
            </a:r>
          </a:p>
          <a:p>
            <a:r>
              <a:rPr lang="sv-SE" dirty="0" err="1"/>
              <a:t>Demands</a:t>
            </a:r>
            <a:r>
              <a:rPr lang="sv-SE" dirty="0"/>
              <a:t> for </a:t>
            </a:r>
            <a:r>
              <a:rPr lang="sv-SE" dirty="0" err="1"/>
              <a:t>higher</a:t>
            </a:r>
            <a:r>
              <a:rPr lang="sv-SE" dirty="0"/>
              <a:t> </a:t>
            </a:r>
            <a:r>
              <a:rPr lang="sv-SE" dirty="0" err="1"/>
              <a:t>productivity</a:t>
            </a:r>
            <a:r>
              <a:rPr lang="sv-SE" dirty="0"/>
              <a:t>;</a:t>
            </a:r>
          </a:p>
          <a:p>
            <a:r>
              <a:rPr lang="sv-SE" dirty="0" err="1"/>
              <a:t>Demands</a:t>
            </a:r>
            <a:r>
              <a:rPr lang="sv-SE" dirty="0"/>
              <a:t> for </a:t>
            </a:r>
            <a:r>
              <a:rPr lang="sv-SE" dirty="0" err="1"/>
              <a:t>increased</a:t>
            </a:r>
            <a:r>
              <a:rPr lang="sv-SE" dirty="0"/>
              <a:t> </a:t>
            </a:r>
            <a:r>
              <a:rPr lang="sv-SE" dirty="0" err="1"/>
              <a:t>quality</a:t>
            </a:r>
            <a:r>
              <a:rPr lang="sv-SE" dirty="0"/>
              <a:t> of </a:t>
            </a:r>
            <a:r>
              <a:rPr lang="sv-SE" dirty="0" err="1"/>
              <a:t>work</a:t>
            </a:r>
            <a:r>
              <a:rPr lang="sv-SE" dirty="0"/>
              <a:t>;</a:t>
            </a:r>
          </a:p>
          <a:p>
            <a:r>
              <a:rPr lang="sv-SE" dirty="0" err="1"/>
              <a:t>Increased</a:t>
            </a:r>
            <a:r>
              <a:rPr lang="sv-SE" dirty="0"/>
              <a:t> </a:t>
            </a:r>
            <a:r>
              <a:rPr lang="sv-SE" dirty="0" err="1"/>
              <a:t>time</a:t>
            </a:r>
            <a:r>
              <a:rPr lang="sv-SE" dirty="0"/>
              <a:t> </a:t>
            </a:r>
            <a:r>
              <a:rPr lang="sv-SE" dirty="0" err="1"/>
              <a:t>pressure</a:t>
            </a:r>
            <a:r>
              <a:rPr lang="sv-SE" dirty="0"/>
              <a:t> and </a:t>
            </a:r>
            <a:r>
              <a:rPr lang="sv-SE" dirty="0" err="1"/>
              <a:t>hectic</a:t>
            </a:r>
            <a:r>
              <a:rPr lang="sv-SE" dirty="0"/>
              <a:t> </a:t>
            </a:r>
            <a:r>
              <a:rPr lang="sv-SE" dirty="0" err="1"/>
              <a:t>jobs</a:t>
            </a:r>
            <a:r>
              <a:rPr lang="sv-SE" dirty="0"/>
              <a:t>;</a:t>
            </a:r>
          </a:p>
          <a:p>
            <a:r>
              <a:rPr lang="sv-SE" dirty="0" err="1"/>
              <a:t>Higher</a:t>
            </a:r>
            <a:r>
              <a:rPr lang="sv-SE" dirty="0"/>
              <a:t> </a:t>
            </a:r>
            <a:r>
              <a:rPr lang="sv-SE" dirty="0" err="1"/>
              <a:t>job</a:t>
            </a:r>
            <a:r>
              <a:rPr lang="sv-SE" dirty="0"/>
              <a:t> </a:t>
            </a:r>
            <a:r>
              <a:rPr lang="sv-SE" dirty="0" err="1"/>
              <a:t>competition</a:t>
            </a:r>
            <a:r>
              <a:rPr lang="sv-SE" dirty="0"/>
              <a:t>;</a:t>
            </a:r>
          </a:p>
          <a:p>
            <a:r>
              <a:rPr lang="sv-SE" dirty="0" err="1"/>
              <a:t>Increased</a:t>
            </a:r>
            <a:r>
              <a:rPr lang="sv-SE" dirty="0"/>
              <a:t> </a:t>
            </a:r>
            <a:r>
              <a:rPr lang="sv-SE" dirty="0" err="1"/>
              <a:t>job</a:t>
            </a:r>
            <a:r>
              <a:rPr lang="sv-SE" dirty="0"/>
              <a:t> </a:t>
            </a:r>
            <a:r>
              <a:rPr lang="sv-SE" dirty="0" err="1"/>
              <a:t>insecurity</a:t>
            </a:r>
            <a:r>
              <a:rPr lang="sv-SE" dirty="0"/>
              <a:t> and less benefits;</a:t>
            </a:r>
          </a:p>
          <a:p>
            <a:r>
              <a:rPr lang="sv-SE" dirty="0"/>
              <a:t>Less </a:t>
            </a:r>
            <a:r>
              <a:rPr lang="sv-SE" dirty="0" err="1"/>
              <a:t>time</a:t>
            </a:r>
            <a:r>
              <a:rPr lang="sv-SE" dirty="0"/>
              <a:t> for co-</a:t>
            </a:r>
            <a:r>
              <a:rPr lang="sv-SE" dirty="0" err="1"/>
              <a:t>workers</a:t>
            </a:r>
            <a:r>
              <a:rPr lang="sv-SE" dirty="0"/>
              <a:t> and </a:t>
            </a:r>
            <a:r>
              <a:rPr lang="sv-SE" dirty="0" err="1"/>
              <a:t>socializing</a:t>
            </a:r>
            <a:r>
              <a:rPr lang="sv-SE" dirty="0"/>
              <a:t>.</a:t>
            </a:r>
          </a:p>
          <a:p>
            <a:pPr marL="0" indent="0">
              <a:buNone/>
            </a:pPr>
            <a:r>
              <a:rPr lang="sv-SE" dirty="0"/>
              <a:t>                                                 (TNO and WHO, 2007)</a:t>
            </a:r>
          </a:p>
          <a:p>
            <a:endParaRPr lang="sv-SE" dirty="0"/>
          </a:p>
        </p:txBody>
      </p:sp>
    </p:spTree>
    <p:extLst>
      <p:ext uri="{BB962C8B-B14F-4D97-AF65-F5344CB8AC3E}">
        <p14:creationId xmlns:p14="http://schemas.microsoft.com/office/powerpoint/2010/main" val="17514464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9552" y="260648"/>
            <a:ext cx="8229600" cy="1143000"/>
          </a:xfrm>
        </p:spPr>
        <p:txBody>
          <a:bodyPr>
            <a:normAutofit fontScale="90000"/>
          </a:bodyPr>
          <a:lstStyle/>
          <a:p>
            <a:pPr algn="l"/>
            <a:r>
              <a:rPr lang="sv-SE" b="1" dirty="0"/>
              <a:t>RISKS FOR WORK-RELATED STRESS AND ILL HEALTH</a:t>
            </a:r>
          </a:p>
        </p:txBody>
      </p:sp>
      <p:sp>
        <p:nvSpPr>
          <p:cNvPr id="3" name="Platshållare för innehåll 2"/>
          <p:cNvSpPr>
            <a:spLocks noGrp="1"/>
          </p:cNvSpPr>
          <p:nvPr>
            <p:ph idx="1"/>
          </p:nvPr>
        </p:nvSpPr>
        <p:spPr/>
        <p:txBody>
          <a:bodyPr>
            <a:normAutofit/>
          </a:bodyPr>
          <a:lstStyle/>
          <a:p>
            <a:r>
              <a:rPr lang="sv-SE" sz="4000" dirty="0"/>
              <a:t>Mental </a:t>
            </a:r>
            <a:r>
              <a:rPr lang="sv-SE" sz="4000" dirty="0" err="1"/>
              <a:t>health</a:t>
            </a:r>
            <a:r>
              <a:rPr lang="sv-SE" sz="4000" dirty="0"/>
              <a:t> problems(depression, </a:t>
            </a:r>
            <a:r>
              <a:rPr lang="sv-SE" sz="4000" dirty="0" err="1"/>
              <a:t>anxiety</a:t>
            </a:r>
            <a:r>
              <a:rPr lang="sv-SE" sz="4000" dirty="0"/>
              <a:t>);</a:t>
            </a:r>
          </a:p>
          <a:p>
            <a:r>
              <a:rPr lang="sv-SE" sz="4000" dirty="0" err="1"/>
              <a:t>Musculo</a:t>
            </a:r>
            <a:r>
              <a:rPr lang="sv-SE" sz="4000" dirty="0"/>
              <a:t>-skelettal problems (</a:t>
            </a:r>
            <a:r>
              <a:rPr lang="sv-SE" sz="4000" dirty="0" err="1"/>
              <a:t>neck</a:t>
            </a:r>
            <a:r>
              <a:rPr lang="sv-SE" sz="4000" dirty="0"/>
              <a:t>, </a:t>
            </a:r>
            <a:r>
              <a:rPr lang="sv-SE" sz="4000" dirty="0" err="1"/>
              <a:t>shoulder</a:t>
            </a:r>
            <a:r>
              <a:rPr lang="sv-SE" sz="4000" dirty="0"/>
              <a:t>, back pain);</a:t>
            </a:r>
          </a:p>
          <a:p>
            <a:r>
              <a:rPr lang="sv-SE" sz="4000" dirty="0" err="1"/>
              <a:t>Cardio-vascular</a:t>
            </a:r>
            <a:r>
              <a:rPr lang="sv-SE" sz="4000" dirty="0"/>
              <a:t> problems (IHD, hypertension, </a:t>
            </a:r>
            <a:r>
              <a:rPr lang="sv-SE" sz="4000" dirty="0" err="1"/>
              <a:t>metabolic</a:t>
            </a:r>
            <a:r>
              <a:rPr lang="sv-SE" sz="4000" dirty="0"/>
              <a:t> </a:t>
            </a:r>
            <a:r>
              <a:rPr lang="sv-SE" sz="4000" dirty="0" err="1"/>
              <a:t>syndrome</a:t>
            </a:r>
            <a:r>
              <a:rPr lang="sv-SE" sz="4000" dirty="0"/>
              <a:t>).</a:t>
            </a:r>
          </a:p>
          <a:p>
            <a:pPr marL="0" indent="0">
              <a:buNone/>
            </a:pPr>
            <a:r>
              <a:rPr lang="sv-SE" sz="2800"/>
              <a:t>                                       </a:t>
            </a:r>
            <a:r>
              <a:rPr lang="sv-SE" sz="2400"/>
              <a:t>(TNO and WHO, 2007)</a:t>
            </a:r>
            <a:r>
              <a:rPr lang="sv-SE" sz="2800"/>
              <a:t>          </a:t>
            </a:r>
            <a:endParaRPr lang="sv-SE" sz="2800" dirty="0"/>
          </a:p>
        </p:txBody>
      </p:sp>
    </p:spTree>
    <p:extLst>
      <p:ext uri="{BB962C8B-B14F-4D97-AF65-F5344CB8AC3E}">
        <p14:creationId xmlns:p14="http://schemas.microsoft.com/office/powerpoint/2010/main" val="18083771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l"/>
            <a:r>
              <a:rPr lang="sv-SE" b="1" dirty="0"/>
              <a:t>WORKERS´HEALTH: GLOBAL PLAN OF ACTION (WHO, 2008-17):</a:t>
            </a:r>
          </a:p>
        </p:txBody>
      </p:sp>
      <p:sp>
        <p:nvSpPr>
          <p:cNvPr id="3" name="Platshållare för innehåll 2"/>
          <p:cNvSpPr>
            <a:spLocks noGrp="1"/>
          </p:cNvSpPr>
          <p:nvPr>
            <p:ph idx="1"/>
          </p:nvPr>
        </p:nvSpPr>
        <p:spPr/>
        <p:txBody>
          <a:bodyPr>
            <a:normAutofit fontScale="77500" lnSpcReduction="20000"/>
          </a:bodyPr>
          <a:lstStyle/>
          <a:p>
            <a:r>
              <a:rPr lang="sv-SE" dirty="0" err="1"/>
              <a:t>Workers</a:t>
            </a:r>
            <a:r>
              <a:rPr lang="sv-SE" dirty="0"/>
              <a:t> </a:t>
            </a:r>
            <a:r>
              <a:rPr lang="sv-SE" dirty="0" err="1"/>
              <a:t>represent</a:t>
            </a:r>
            <a:r>
              <a:rPr lang="sv-SE" dirty="0"/>
              <a:t> </a:t>
            </a:r>
            <a:r>
              <a:rPr lang="sv-SE" dirty="0" err="1"/>
              <a:t>half</a:t>
            </a:r>
            <a:r>
              <a:rPr lang="sv-SE" dirty="0"/>
              <a:t> the </a:t>
            </a:r>
            <a:r>
              <a:rPr lang="sv-SE" dirty="0" err="1"/>
              <a:t>world´s</a:t>
            </a:r>
            <a:r>
              <a:rPr lang="sv-SE" dirty="0"/>
              <a:t> population and </a:t>
            </a:r>
            <a:r>
              <a:rPr lang="sv-SE" dirty="0" err="1"/>
              <a:t>are</a:t>
            </a:r>
            <a:r>
              <a:rPr lang="sv-SE" dirty="0"/>
              <a:t> the major </a:t>
            </a:r>
            <a:r>
              <a:rPr lang="sv-SE" dirty="0" err="1"/>
              <a:t>contributors</a:t>
            </a:r>
            <a:r>
              <a:rPr lang="sv-SE" dirty="0"/>
              <a:t> </a:t>
            </a:r>
            <a:r>
              <a:rPr lang="sv-SE" dirty="0" err="1"/>
              <a:t>to</a:t>
            </a:r>
            <a:r>
              <a:rPr lang="sv-SE" dirty="0"/>
              <a:t> </a:t>
            </a:r>
            <a:r>
              <a:rPr lang="sv-SE" dirty="0" err="1"/>
              <a:t>economic</a:t>
            </a:r>
            <a:r>
              <a:rPr lang="sv-SE" dirty="0"/>
              <a:t> and social </a:t>
            </a:r>
            <a:r>
              <a:rPr lang="sv-SE" dirty="0" err="1"/>
              <a:t>development</a:t>
            </a:r>
            <a:r>
              <a:rPr lang="sv-SE" dirty="0"/>
              <a:t>;</a:t>
            </a:r>
          </a:p>
          <a:p>
            <a:r>
              <a:rPr lang="sv-SE" dirty="0"/>
              <a:t>The </a:t>
            </a:r>
            <a:r>
              <a:rPr lang="sv-SE" dirty="0" err="1"/>
              <a:t>growing</a:t>
            </a:r>
            <a:r>
              <a:rPr lang="sv-SE" dirty="0"/>
              <a:t> </a:t>
            </a:r>
            <a:r>
              <a:rPr lang="sv-SE" dirty="0" err="1"/>
              <a:t>informal</a:t>
            </a:r>
            <a:r>
              <a:rPr lang="sv-SE" dirty="0"/>
              <a:t> </a:t>
            </a:r>
            <a:r>
              <a:rPr lang="sv-SE" dirty="0" err="1"/>
              <a:t>economy</a:t>
            </a:r>
            <a:r>
              <a:rPr lang="sv-SE" dirty="0"/>
              <a:t> is </a:t>
            </a:r>
            <a:r>
              <a:rPr lang="sv-SE" dirty="0" err="1"/>
              <a:t>often</a:t>
            </a:r>
            <a:r>
              <a:rPr lang="sv-SE" dirty="0"/>
              <a:t> </a:t>
            </a:r>
            <a:r>
              <a:rPr lang="sv-SE" dirty="0" err="1"/>
              <a:t>associated</a:t>
            </a:r>
            <a:r>
              <a:rPr lang="sv-SE" dirty="0"/>
              <a:t> </a:t>
            </a:r>
            <a:r>
              <a:rPr lang="sv-SE" dirty="0" err="1"/>
              <a:t>with</a:t>
            </a:r>
            <a:r>
              <a:rPr lang="sv-SE" dirty="0"/>
              <a:t> </a:t>
            </a:r>
            <a:r>
              <a:rPr lang="sv-SE" dirty="0" err="1"/>
              <a:t>hazardous</a:t>
            </a:r>
            <a:r>
              <a:rPr lang="sv-SE" dirty="0"/>
              <a:t> </a:t>
            </a:r>
            <a:r>
              <a:rPr lang="sv-SE" dirty="0" err="1"/>
              <a:t>working</a:t>
            </a:r>
            <a:r>
              <a:rPr lang="sv-SE" dirty="0"/>
              <a:t> </a:t>
            </a:r>
            <a:r>
              <a:rPr lang="sv-SE" dirty="0" err="1"/>
              <a:t>conditions</a:t>
            </a:r>
            <a:endParaRPr lang="sv-SE" dirty="0"/>
          </a:p>
          <a:p>
            <a:r>
              <a:rPr lang="sv-SE" dirty="0"/>
              <a:t>And </a:t>
            </a:r>
            <a:r>
              <a:rPr lang="sv-SE" dirty="0" err="1"/>
              <a:t>involves</a:t>
            </a:r>
            <a:r>
              <a:rPr lang="sv-SE" dirty="0"/>
              <a:t> </a:t>
            </a:r>
            <a:r>
              <a:rPr lang="sv-SE" dirty="0" err="1"/>
              <a:t>vulnerable</a:t>
            </a:r>
            <a:r>
              <a:rPr lang="sv-SE" dirty="0"/>
              <a:t> </a:t>
            </a:r>
            <a:r>
              <a:rPr lang="sv-SE" dirty="0" err="1"/>
              <a:t>group</a:t>
            </a:r>
            <a:r>
              <a:rPr lang="sv-SE" dirty="0"/>
              <a:t> as </a:t>
            </a:r>
            <a:r>
              <a:rPr lang="sv-SE" dirty="0" err="1"/>
              <a:t>children</a:t>
            </a:r>
            <a:r>
              <a:rPr lang="sv-SE" dirty="0"/>
              <a:t>, pregnant </a:t>
            </a:r>
            <a:r>
              <a:rPr lang="sv-SE" dirty="0" err="1"/>
              <a:t>women</a:t>
            </a:r>
            <a:r>
              <a:rPr lang="sv-SE" dirty="0"/>
              <a:t>, </a:t>
            </a:r>
            <a:r>
              <a:rPr lang="sv-SE" dirty="0" err="1"/>
              <a:t>older</a:t>
            </a:r>
            <a:r>
              <a:rPr lang="sv-SE" dirty="0"/>
              <a:t>, </a:t>
            </a:r>
            <a:r>
              <a:rPr lang="sv-SE" dirty="0" err="1"/>
              <a:t>disabled</a:t>
            </a:r>
            <a:r>
              <a:rPr lang="sv-SE" dirty="0"/>
              <a:t> and migrant </a:t>
            </a:r>
            <a:r>
              <a:rPr lang="sv-SE" dirty="0" err="1"/>
              <a:t>workers</a:t>
            </a:r>
            <a:r>
              <a:rPr lang="sv-SE" dirty="0"/>
              <a:t>;</a:t>
            </a:r>
          </a:p>
          <a:p>
            <a:r>
              <a:rPr lang="sv-SE" dirty="0"/>
              <a:t>All </a:t>
            </a:r>
            <a:r>
              <a:rPr lang="sv-SE" dirty="0" err="1"/>
              <a:t>workers</a:t>
            </a:r>
            <a:r>
              <a:rPr lang="sv-SE" dirty="0"/>
              <a:t> </a:t>
            </a:r>
            <a:r>
              <a:rPr lang="sv-SE" dirty="0" err="1"/>
              <a:t>shoulde</a:t>
            </a:r>
            <a:r>
              <a:rPr lang="sv-SE" dirty="0"/>
              <a:t> be </a:t>
            </a:r>
            <a:r>
              <a:rPr lang="sv-SE" dirty="0" err="1"/>
              <a:t>able</a:t>
            </a:r>
            <a:r>
              <a:rPr lang="sv-SE" dirty="0"/>
              <a:t> </a:t>
            </a:r>
            <a:r>
              <a:rPr lang="sv-SE" dirty="0" err="1"/>
              <a:t>to</a:t>
            </a:r>
            <a:r>
              <a:rPr lang="sv-SE" dirty="0"/>
              <a:t> </a:t>
            </a:r>
            <a:r>
              <a:rPr lang="sv-SE" dirty="0" err="1"/>
              <a:t>enjoy</a:t>
            </a:r>
            <a:r>
              <a:rPr lang="sv-SE" dirty="0"/>
              <a:t> the </a:t>
            </a:r>
            <a:r>
              <a:rPr lang="sv-SE" dirty="0" err="1"/>
              <a:t>highest</a:t>
            </a:r>
            <a:r>
              <a:rPr lang="sv-SE" dirty="0"/>
              <a:t> </a:t>
            </a:r>
            <a:r>
              <a:rPr lang="sv-SE" dirty="0" err="1"/>
              <a:t>attainable</a:t>
            </a:r>
            <a:r>
              <a:rPr lang="sv-SE" dirty="0"/>
              <a:t> standard of </a:t>
            </a:r>
            <a:r>
              <a:rPr lang="sv-SE" dirty="0" err="1"/>
              <a:t>physical</a:t>
            </a:r>
            <a:r>
              <a:rPr lang="sv-SE" dirty="0"/>
              <a:t> and mental </a:t>
            </a:r>
            <a:r>
              <a:rPr lang="sv-SE" dirty="0" err="1"/>
              <a:t>health</a:t>
            </a:r>
            <a:r>
              <a:rPr lang="sv-SE" dirty="0"/>
              <a:t> and </a:t>
            </a:r>
            <a:r>
              <a:rPr lang="sv-SE" dirty="0" err="1"/>
              <a:t>favourable</a:t>
            </a:r>
            <a:r>
              <a:rPr lang="sv-SE" dirty="0"/>
              <a:t> </a:t>
            </a:r>
            <a:r>
              <a:rPr lang="sv-SE" dirty="0" err="1"/>
              <a:t>working</a:t>
            </a:r>
            <a:r>
              <a:rPr lang="sv-SE" dirty="0"/>
              <a:t> </a:t>
            </a:r>
            <a:r>
              <a:rPr lang="sv-SE" dirty="0" err="1"/>
              <a:t>conditions</a:t>
            </a:r>
            <a:r>
              <a:rPr lang="sv-SE" dirty="0"/>
              <a:t>. The </a:t>
            </a:r>
            <a:r>
              <a:rPr lang="sv-SE" dirty="0" err="1"/>
              <a:t>workplace</a:t>
            </a:r>
            <a:r>
              <a:rPr lang="sv-SE" dirty="0"/>
              <a:t> </a:t>
            </a:r>
            <a:r>
              <a:rPr lang="sv-SE" dirty="0" err="1"/>
              <a:t>should</a:t>
            </a:r>
            <a:r>
              <a:rPr lang="sv-SE" dirty="0"/>
              <a:t> not be </a:t>
            </a:r>
            <a:r>
              <a:rPr lang="sv-SE" dirty="0" err="1"/>
              <a:t>detrimental</a:t>
            </a:r>
            <a:r>
              <a:rPr lang="sv-SE" dirty="0"/>
              <a:t> </a:t>
            </a:r>
            <a:r>
              <a:rPr lang="sv-SE" dirty="0" err="1"/>
              <a:t>to</a:t>
            </a:r>
            <a:r>
              <a:rPr lang="sv-SE" dirty="0"/>
              <a:t> </a:t>
            </a:r>
            <a:r>
              <a:rPr lang="sv-SE" dirty="0" err="1"/>
              <a:t>health</a:t>
            </a:r>
            <a:r>
              <a:rPr lang="sv-SE" dirty="0"/>
              <a:t> and </a:t>
            </a:r>
            <a:r>
              <a:rPr lang="sv-SE" dirty="0" err="1"/>
              <a:t>well-being</a:t>
            </a:r>
            <a:r>
              <a:rPr lang="sv-SE" dirty="0"/>
              <a:t>. </a:t>
            </a:r>
            <a:r>
              <a:rPr lang="sv-SE" dirty="0" err="1"/>
              <a:t>Primary</a:t>
            </a:r>
            <a:r>
              <a:rPr lang="sv-SE" dirty="0"/>
              <a:t> prevention of </a:t>
            </a:r>
            <a:r>
              <a:rPr lang="sv-SE" dirty="0" err="1"/>
              <a:t>occupational</a:t>
            </a:r>
            <a:r>
              <a:rPr lang="sv-SE" dirty="0"/>
              <a:t> </a:t>
            </a:r>
            <a:r>
              <a:rPr lang="sv-SE" dirty="0" err="1"/>
              <a:t>hazards</a:t>
            </a:r>
            <a:r>
              <a:rPr lang="sv-SE" dirty="0"/>
              <a:t> </a:t>
            </a:r>
            <a:r>
              <a:rPr lang="sv-SE" dirty="0" err="1"/>
              <a:t>should</a:t>
            </a:r>
            <a:r>
              <a:rPr lang="sv-SE" dirty="0"/>
              <a:t> be given </a:t>
            </a:r>
            <a:r>
              <a:rPr lang="sv-SE" dirty="0" err="1"/>
              <a:t>priority</a:t>
            </a:r>
            <a:r>
              <a:rPr lang="sv-SE" dirty="0"/>
              <a:t>. </a:t>
            </a:r>
          </a:p>
          <a:p>
            <a:r>
              <a:rPr lang="sv-SE" dirty="0"/>
              <a:t>The </a:t>
            </a:r>
            <a:r>
              <a:rPr lang="sv-SE" dirty="0" err="1"/>
              <a:t>workplace</a:t>
            </a:r>
            <a:r>
              <a:rPr lang="sv-SE" dirty="0"/>
              <a:t> </a:t>
            </a:r>
            <a:r>
              <a:rPr lang="sv-SE" dirty="0" err="1"/>
              <a:t>can</a:t>
            </a:r>
            <a:r>
              <a:rPr lang="sv-SE" dirty="0"/>
              <a:t> </a:t>
            </a:r>
            <a:r>
              <a:rPr lang="sv-SE" dirty="0" err="1"/>
              <a:t>also</a:t>
            </a:r>
            <a:r>
              <a:rPr lang="sv-SE" dirty="0"/>
              <a:t> serve as a </a:t>
            </a:r>
            <a:r>
              <a:rPr lang="sv-SE" dirty="0" err="1"/>
              <a:t>setting</a:t>
            </a:r>
            <a:r>
              <a:rPr lang="sv-SE" dirty="0"/>
              <a:t> for </a:t>
            </a:r>
            <a:r>
              <a:rPr lang="sv-SE" dirty="0" err="1"/>
              <a:t>health</a:t>
            </a:r>
            <a:r>
              <a:rPr lang="sv-SE" dirty="0"/>
              <a:t> promotion.</a:t>
            </a:r>
          </a:p>
        </p:txBody>
      </p:sp>
    </p:spTree>
    <p:extLst>
      <p:ext uri="{BB962C8B-B14F-4D97-AF65-F5344CB8AC3E}">
        <p14:creationId xmlns:p14="http://schemas.microsoft.com/office/powerpoint/2010/main" val="5328688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l"/>
            <a:r>
              <a:rPr lang="sv-SE" b="1" dirty="0"/>
              <a:t>WORKERS´HEALTH: GLOBAL PLAN OF ACTION (WHO, 2008-17):</a:t>
            </a:r>
          </a:p>
        </p:txBody>
      </p:sp>
      <p:sp>
        <p:nvSpPr>
          <p:cNvPr id="3" name="Platshållare för innehåll 2"/>
          <p:cNvSpPr>
            <a:spLocks noGrp="1"/>
          </p:cNvSpPr>
          <p:nvPr>
            <p:ph idx="1"/>
          </p:nvPr>
        </p:nvSpPr>
        <p:spPr/>
        <p:txBody>
          <a:bodyPr>
            <a:normAutofit fontScale="92500"/>
          </a:bodyPr>
          <a:lstStyle/>
          <a:p>
            <a:pPr marL="514350" indent="-514350">
              <a:buFont typeface="+mj-lt"/>
              <a:buAutoNum type="arabicPeriod"/>
            </a:pPr>
            <a:r>
              <a:rPr lang="sv-SE" dirty="0" err="1"/>
              <a:t>Devise</a:t>
            </a:r>
            <a:r>
              <a:rPr lang="sv-SE" dirty="0"/>
              <a:t> and </a:t>
            </a:r>
            <a:r>
              <a:rPr lang="sv-SE" dirty="0" err="1"/>
              <a:t>implement</a:t>
            </a:r>
            <a:r>
              <a:rPr lang="sv-SE" dirty="0"/>
              <a:t> policy instruments on </a:t>
            </a:r>
            <a:r>
              <a:rPr lang="sv-SE" dirty="0" err="1"/>
              <a:t>workers´health</a:t>
            </a:r>
            <a:r>
              <a:rPr lang="sv-SE" dirty="0"/>
              <a:t>;</a:t>
            </a:r>
          </a:p>
          <a:p>
            <a:pPr marL="514350" indent="-514350">
              <a:buFont typeface="+mj-lt"/>
              <a:buAutoNum type="arabicPeriod"/>
            </a:pPr>
            <a:r>
              <a:rPr lang="sv-SE" dirty="0" err="1"/>
              <a:t>Protect</a:t>
            </a:r>
            <a:r>
              <a:rPr lang="sv-SE" dirty="0"/>
              <a:t> and </a:t>
            </a:r>
            <a:r>
              <a:rPr lang="sv-SE" dirty="0" err="1"/>
              <a:t>promote</a:t>
            </a:r>
            <a:r>
              <a:rPr lang="sv-SE" dirty="0"/>
              <a:t> </a:t>
            </a:r>
            <a:r>
              <a:rPr lang="sv-SE" dirty="0" err="1"/>
              <a:t>health</a:t>
            </a:r>
            <a:r>
              <a:rPr lang="sv-SE" dirty="0"/>
              <a:t> at the </a:t>
            </a:r>
            <a:r>
              <a:rPr lang="sv-SE" dirty="0" err="1"/>
              <a:t>workplace</a:t>
            </a:r>
            <a:r>
              <a:rPr lang="sv-SE" dirty="0"/>
              <a:t>;</a:t>
            </a:r>
          </a:p>
          <a:p>
            <a:pPr marL="514350" indent="-514350">
              <a:buFont typeface="+mj-lt"/>
              <a:buAutoNum type="arabicPeriod"/>
            </a:pPr>
            <a:r>
              <a:rPr lang="sv-SE" dirty="0" err="1"/>
              <a:t>Improve</a:t>
            </a:r>
            <a:r>
              <a:rPr lang="sv-SE" dirty="0"/>
              <a:t> the </a:t>
            </a:r>
            <a:r>
              <a:rPr lang="sv-SE" dirty="0" err="1"/>
              <a:t>performance</a:t>
            </a:r>
            <a:r>
              <a:rPr lang="sv-SE" dirty="0"/>
              <a:t> of and access </a:t>
            </a:r>
            <a:r>
              <a:rPr lang="sv-SE" dirty="0" err="1"/>
              <a:t>to</a:t>
            </a:r>
            <a:r>
              <a:rPr lang="sv-SE" dirty="0"/>
              <a:t> </a:t>
            </a:r>
            <a:r>
              <a:rPr lang="sv-SE" dirty="0" err="1"/>
              <a:t>occupational</a:t>
            </a:r>
            <a:r>
              <a:rPr lang="sv-SE" dirty="0"/>
              <a:t> </a:t>
            </a:r>
            <a:r>
              <a:rPr lang="sv-SE" dirty="0" err="1"/>
              <a:t>healtyh</a:t>
            </a:r>
            <a:r>
              <a:rPr lang="sv-SE" dirty="0"/>
              <a:t> services;</a:t>
            </a:r>
          </a:p>
          <a:p>
            <a:pPr marL="514350" indent="-514350">
              <a:buFont typeface="+mj-lt"/>
              <a:buAutoNum type="arabicPeriod"/>
            </a:pPr>
            <a:r>
              <a:rPr lang="sv-SE" dirty="0" err="1"/>
              <a:t>Provid</a:t>
            </a:r>
            <a:r>
              <a:rPr lang="sv-SE" dirty="0"/>
              <a:t> and </a:t>
            </a:r>
            <a:r>
              <a:rPr lang="sv-SE" dirty="0" err="1"/>
              <a:t>communicate</a:t>
            </a:r>
            <a:r>
              <a:rPr lang="sv-SE" dirty="0"/>
              <a:t> </a:t>
            </a:r>
            <a:r>
              <a:rPr lang="sv-SE" dirty="0" err="1"/>
              <a:t>evidence</a:t>
            </a:r>
            <a:r>
              <a:rPr lang="sv-SE" dirty="0"/>
              <a:t> for action and </a:t>
            </a:r>
            <a:r>
              <a:rPr lang="sv-SE" dirty="0" err="1"/>
              <a:t>practice</a:t>
            </a:r>
            <a:r>
              <a:rPr lang="sv-SE" dirty="0"/>
              <a:t>;</a:t>
            </a:r>
          </a:p>
          <a:p>
            <a:pPr marL="514350" indent="-514350">
              <a:buFont typeface="+mj-lt"/>
              <a:buAutoNum type="arabicPeriod"/>
            </a:pPr>
            <a:r>
              <a:rPr lang="sv-SE" dirty="0" err="1"/>
              <a:t>Incorporate</a:t>
            </a:r>
            <a:r>
              <a:rPr lang="sv-SE" dirty="0"/>
              <a:t> </a:t>
            </a:r>
            <a:r>
              <a:rPr lang="sv-SE" dirty="0" err="1"/>
              <a:t>workers´health</a:t>
            </a:r>
            <a:r>
              <a:rPr lang="sv-SE" dirty="0"/>
              <a:t> </a:t>
            </a:r>
            <a:r>
              <a:rPr lang="sv-SE" dirty="0" err="1"/>
              <a:t>into</a:t>
            </a:r>
            <a:r>
              <a:rPr lang="sv-SE" dirty="0"/>
              <a:t> </a:t>
            </a:r>
            <a:r>
              <a:rPr lang="sv-SE" dirty="0" err="1"/>
              <a:t>other</a:t>
            </a:r>
            <a:r>
              <a:rPr lang="sv-SE" dirty="0"/>
              <a:t> </a:t>
            </a:r>
            <a:r>
              <a:rPr lang="sv-SE" dirty="0" err="1"/>
              <a:t>policies</a:t>
            </a:r>
            <a:r>
              <a:rPr lang="sv-SE" dirty="0"/>
              <a:t>.</a:t>
            </a:r>
          </a:p>
        </p:txBody>
      </p:sp>
    </p:spTree>
    <p:extLst>
      <p:ext uri="{BB962C8B-B14F-4D97-AF65-F5344CB8AC3E}">
        <p14:creationId xmlns:p14="http://schemas.microsoft.com/office/powerpoint/2010/main" val="21861619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l"/>
            <a:r>
              <a:rPr lang="sv-SE" b="1" dirty="0"/>
              <a:t>WORK CAN BE BOTH PATHOGENIC AND SALUTOGENIC:</a:t>
            </a:r>
          </a:p>
        </p:txBody>
      </p:sp>
      <p:sp>
        <p:nvSpPr>
          <p:cNvPr id="3" name="Platshållare för innehåll 2"/>
          <p:cNvSpPr>
            <a:spLocks noGrp="1"/>
          </p:cNvSpPr>
          <p:nvPr>
            <p:ph idx="1"/>
          </p:nvPr>
        </p:nvSpPr>
        <p:spPr/>
        <p:txBody>
          <a:bodyPr>
            <a:normAutofit fontScale="85000" lnSpcReduction="10000"/>
          </a:bodyPr>
          <a:lstStyle/>
          <a:p>
            <a:r>
              <a:rPr lang="sv-SE" dirty="0" err="1"/>
              <a:t>Work</a:t>
            </a:r>
            <a:r>
              <a:rPr lang="sv-SE" dirty="0"/>
              <a:t> provides (1) </a:t>
            </a:r>
            <a:r>
              <a:rPr lang="sv-SE" dirty="0" err="1"/>
              <a:t>goal</a:t>
            </a:r>
            <a:r>
              <a:rPr lang="sv-SE" dirty="0"/>
              <a:t> and </a:t>
            </a:r>
            <a:r>
              <a:rPr lang="sv-SE" dirty="0" err="1"/>
              <a:t>meaning</a:t>
            </a:r>
            <a:r>
              <a:rPr lang="sv-SE" dirty="0"/>
              <a:t> in </a:t>
            </a:r>
            <a:r>
              <a:rPr lang="sv-SE" dirty="0" err="1"/>
              <a:t>life</a:t>
            </a:r>
            <a:r>
              <a:rPr lang="sv-SE" dirty="0"/>
              <a:t>; (2) </a:t>
            </a:r>
            <a:r>
              <a:rPr lang="sv-SE" dirty="0" err="1"/>
              <a:t>structure</a:t>
            </a:r>
            <a:r>
              <a:rPr lang="sv-SE" dirty="0"/>
              <a:t> and </a:t>
            </a:r>
            <a:r>
              <a:rPr lang="sv-SE" dirty="0" err="1"/>
              <a:t>content</a:t>
            </a:r>
            <a:r>
              <a:rPr lang="sv-SE" dirty="0"/>
              <a:t> of the </a:t>
            </a:r>
            <a:r>
              <a:rPr lang="sv-SE" dirty="0" err="1"/>
              <a:t>working</a:t>
            </a:r>
            <a:r>
              <a:rPr lang="sv-SE" dirty="0"/>
              <a:t> </a:t>
            </a:r>
            <a:r>
              <a:rPr lang="sv-SE" dirty="0" err="1"/>
              <a:t>day</a:t>
            </a:r>
            <a:r>
              <a:rPr lang="sv-SE" dirty="0"/>
              <a:t>, </a:t>
            </a:r>
            <a:r>
              <a:rPr lang="sv-SE" dirty="0" err="1"/>
              <a:t>week</a:t>
            </a:r>
            <a:r>
              <a:rPr lang="sv-SE" dirty="0"/>
              <a:t>, </a:t>
            </a:r>
            <a:r>
              <a:rPr lang="sv-SE" dirty="0" err="1"/>
              <a:t>year</a:t>
            </a:r>
            <a:r>
              <a:rPr lang="sv-SE" dirty="0"/>
              <a:t> and </a:t>
            </a:r>
            <a:r>
              <a:rPr lang="sv-SE" dirty="0" err="1"/>
              <a:t>life</a:t>
            </a:r>
            <a:r>
              <a:rPr lang="sv-SE" dirty="0"/>
              <a:t>; (3) </a:t>
            </a:r>
            <a:r>
              <a:rPr lang="sv-SE" dirty="0" err="1"/>
              <a:t>identity</a:t>
            </a:r>
            <a:r>
              <a:rPr lang="sv-SE" dirty="0"/>
              <a:t> and </a:t>
            </a:r>
            <a:r>
              <a:rPr lang="sv-SE" dirty="0" err="1"/>
              <a:t>self-respect</a:t>
            </a:r>
            <a:r>
              <a:rPr lang="sv-SE" dirty="0"/>
              <a:t>; (4) social </a:t>
            </a:r>
            <a:r>
              <a:rPr lang="sv-SE" dirty="0" err="1"/>
              <a:t>networks</a:t>
            </a:r>
            <a:r>
              <a:rPr lang="sv-SE" dirty="0"/>
              <a:t> and support; and (5) material </a:t>
            </a:r>
            <a:r>
              <a:rPr lang="sv-SE" dirty="0" err="1"/>
              <a:t>rewards</a:t>
            </a:r>
            <a:r>
              <a:rPr lang="sv-SE" dirty="0"/>
              <a:t>.</a:t>
            </a:r>
          </a:p>
          <a:p>
            <a:r>
              <a:rPr lang="sv-SE" dirty="0"/>
              <a:t>On the </a:t>
            </a:r>
            <a:r>
              <a:rPr lang="sv-SE" dirty="0" err="1"/>
              <a:t>other</a:t>
            </a:r>
            <a:r>
              <a:rPr lang="sv-SE" dirty="0"/>
              <a:t> hand, </a:t>
            </a:r>
            <a:r>
              <a:rPr lang="sv-SE" dirty="0" err="1"/>
              <a:t>dangerous</a:t>
            </a:r>
            <a:r>
              <a:rPr lang="sv-SE" dirty="0"/>
              <a:t> exposures and </a:t>
            </a:r>
            <a:r>
              <a:rPr lang="sv-SE" dirty="0" err="1"/>
              <a:t>loads</a:t>
            </a:r>
            <a:r>
              <a:rPr lang="sv-SE" dirty="0"/>
              <a:t> </a:t>
            </a:r>
            <a:r>
              <a:rPr lang="sv-SE" dirty="0" err="1"/>
              <a:t>are</a:t>
            </a:r>
            <a:r>
              <a:rPr lang="sv-SE" dirty="0"/>
              <a:t> </a:t>
            </a:r>
            <a:r>
              <a:rPr lang="sv-SE" dirty="0" err="1"/>
              <a:t>often</a:t>
            </a:r>
            <a:r>
              <a:rPr lang="sv-SE" dirty="0"/>
              <a:t> </a:t>
            </a:r>
            <a:r>
              <a:rPr lang="sv-SE" dirty="0" err="1"/>
              <a:t>several</a:t>
            </a:r>
            <a:r>
              <a:rPr lang="sv-SE" dirty="0"/>
              <a:t> </a:t>
            </a:r>
            <a:r>
              <a:rPr lang="sv-SE" dirty="0" err="1"/>
              <a:t>times</a:t>
            </a:r>
            <a:r>
              <a:rPr lang="sv-SE" dirty="0"/>
              <a:t> </a:t>
            </a:r>
            <a:r>
              <a:rPr lang="sv-SE" dirty="0" err="1"/>
              <a:t>greater</a:t>
            </a:r>
            <a:r>
              <a:rPr lang="sv-SE" dirty="0"/>
              <a:t> in the </a:t>
            </a:r>
            <a:r>
              <a:rPr lang="sv-SE" dirty="0" err="1"/>
              <a:t>workplace</a:t>
            </a:r>
            <a:r>
              <a:rPr lang="sv-SE" dirty="0"/>
              <a:t> </a:t>
            </a:r>
            <a:r>
              <a:rPr lang="sv-SE" dirty="0" err="1"/>
              <a:t>than</a:t>
            </a:r>
            <a:r>
              <a:rPr lang="sv-SE" dirty="0"/>
              <a:t> in </a:t>
            </a:r>
            <a:r>
              <a:rPr lang="sv-SE" dirty="0" err="1"/>
              <a:t>any</a:t>
            </a:r>
            <a:r>
              <a:rPr lang="sv-SE" dirty="0"/>
              <a:t> </a:t>
            </a:r>
            <a:r>
              <a:rPr lang="sv-SE" dirty="0" err="1"/>
              <a:t>other</a:t>
            </a:r>
            <a:r>
              <a:rPr lang="sv-SE" dirty="0"/>
              <a:t> </a:t>
            </a:r>
            <a:r>
              <a:rPr lang="sv-SE" dirty="0" err="1"/>
              <a:t>environment</a:t>
            </a:r>
            <a:r>
              <a:rPr lang="sv-SE" dirty="0"/>
              <a:t>, </a:t>
            </a:r>
            <a:r>
              <a:rPr lang="sv-SE" dirty="0" err="1"/>
              <a:t>with</a:t>
            </a:r>
            <a:r>
              <a:rPr lang="sv-SE" dirty="0"/>
              <a:t> </a:t>
            </a:r>
            <a:r>
              <a:rPr lang="sv-SE" dirty="0" err="1"/>
              <a:t>adverse</a:t>
            </a:r>
            <a:r>
              <a:rPr lang="sv-SE" dirty="0"/>
              <a:t> </a:t>
            </a:r>
            <a:r>
              <a:rPr lang="sv-SE" dirty="0" err="1"/>
              <a:t>consequences</a:t>
            </a:r>
            <a:r>
              <a:rPr lang="sv-SE" dirty="0"/>
              <a:t> on </a:t>
            </a:r>
            <a:r>
              <a:rPr lang="sv-SE" dirty="0" err="1"/>
              <a:t>health</a:t>
            </a:r>
            <a:r>
              <a:rPr lang="sv-SE" dirty="0"/>
              <a:t>.</a:t>
            </a:r>
          </a:p>
          <a:p>
            <a:r>
              <a:rPr lang="sv-SE" dirty="0"/>
              <a:t>A </a:t>
            </a:r>
            <a:r>
              <a:rPr lang="sv-SE" dirty="0" err="1"/>
              <a:t>healthy</a:t>
            </a:r>
            <a:r>
              <a:rPr lang="sv-SE" dirty="0"/>
              <a:t>, </a:t>
            </a:r>
            <a:r>
              <a:rPr lang="sv-SE" dirty="0" err="1"/>
              <a:t>productive</a:t>
            </a:r>
            <a:r>
              <a:rPr lang="sv-SE" dirty="0"/>
              <a:t> and </a:t>
            </a:r>
            <a:r>
              <a:rPr lang="sv-SE" dirty="0" err="1"/>
              <a:t>well-motivated</a:t>
            </a:r>
            <a:r>
              <a:rPr lang="sv-SE" dirty="0"/>
              <a:t> </a:t>
            </a:r>
            <a:r>
              <a:rPr lang="sv-SE" dirty="0" err="1"/>
              <a:t>workforce</a:t>
            </a:r>
            <a:r>
              <a:rPr lang="sv-SE" dirty="0"/>
              <a:t> is the </a:t>
            </a:r>
            <a:r>
              <a:rPr lang="sv-SE" dirty="0" err="1"/>
              <a:t>key</a:t>
            </a:r>
            <a:r>
              <a:rPr lang="sv-SE" dirty="0"/>
              <a:t> agent for overall </a:t>
            </a:r>
            <a:r>
              <a:rPr lang="sv-SE" dirty="0" err="1"/>
              <a:t>socioeconomic</a:t>
            </a:r>
            <a:r>
              <a:rPr lang="sv-SE" dirty="0"/>
              <a:t> </a:t>
            </a:r>
            <a:r>
              <a:rPr lang="sv-SE" dirty="0" err="1"/>
              <a:t>development</a:t>
            </a:r>
            <a:r>
              <a:rPr lang="sv-SE" dirty="0"/>
              <a:t>. </a:t>
            </a:r>
          </a:p>
        </p:txBody>
      </p:sp>
    </p:spTree>
    <p:extLst>
      <p:ext uri="{BB962C8B-B14F-4D97-AF65-F5344CB8AC3E}">
        <p14:creationId xmlns:p14="http://schemas.microsoft.com/office/powerpoint/2010/main" val="3771385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UN DEVELOPMENT GROUP´S REPORT (2013):</a:t>
            </a:r>
          </a:p>
        </p:txBody>
      </p:sp>
      <p:sp>
        <p:nvSpPr>
          <p:cNvPr id="3" name="Platshållare för innehåll 2"/>
          <p:cNvSpPr>
            <a:spLocks noGrp="1"/>
          </p:cNvSpPr>
          <p:nvPr>
            <p:ph idx="1"/>
          </p:nvPr>
        </p:nvSpPr>
        <p:spPr/>
        <p:txBody>
          <a:bodyPr>
            <a:normAutofit fontScale="70000" lnSpcReduction="20000"/>
          </a:bodyPr>
          <a:lstStyle/>
          <a:p>
            <a:r>
              <a:rPr lang="sv-SE" dirty="0"/>
              <a:t>”The international </a:t>
            </a:r>
            <a:r>
              <a:rPr lang="sv-SE" dirty="0" err="1"/>
              <a:t>community</a:t>
            </a:r>
            <a:r>
              <a:rPr lang="sv-SE" dirty="0"/>
              <a:t> must </a:t>
            </a:r>
            <a:r>
              <a:rPr lang="sv-SE" dirty="0" err="1"/>
              <a:t>give</a:t>
            </a:r>
            <a:r>
              <a:rPr lang="sv-SE" dirty="0"/>
              <a:t> a strong and </a:t>
            </a:r>
            <a:r>
              <a:rPr lang="sv-SE" dirty="0" err="1"/>
              <a:t>visible</a:t>
            </a:r>
            <a:r>
              <a:rPr lang="sv-SE" dirty="0"/>
              <a:t> </a:t>
            </a:r>
            <a:r>
              <a:rPr lang="sv-SE" dirty="0" err="1"/>
              <a:t>response</a:t>
            </a:r>
            <a:r>
              <a:rPr lang="sv-SE" dirty="0"/>
              <a:t> </a:t>
            </a:r>
            <a:r>
              <a:rPr lang="sv-SE" dirty="0" err="1"/>
              <a:t>to</a:t>
            </a:r>
            <a:r>
              <a:rPr lang="sv-SE" dirty="0"/>
              <a:t> the </a:t>
            </a:r>
            <a:r>
              <a:rPr lang="sv-SE" dirty="0" err="1"/>
              <a:t>pressing</a:t>
            </a:r>
            <a:r>
              <a:rPr lang="sv-SE" dirty="0"/>
              <a:t> </a:t>
            </a:r>
            <a:r>
              <a:rPr lang="sv-SE" dirty="0" err="1"/>
              <a:t>demand</a:t>
            </a:r>
            <a:r>
              <a:rPr lang="sv-SE" dirty="0"/>
              <a:t> for </a:t>
            </a:r>
            <a:r>
              <a:rPr lang="sv-SE" dirty="0" err="1"/>
              <a:t>more</a:t>
            </a:r>
            <a:r>
              <a:rPr lang="sv-SE" dirty="0"/>
              <a:t> and </a:t>
            </a:r>
            <a:r>
              <a:rPr lang="sv-SE" dirty="0" err="1"/>
              <a:t>better</a:t>
            </a:r>
            <a:r>
              <a:rPr lang="sv-SE" dirty="0"/>
              <a:t> </a:t>
            </a:r>
            <a:r>
              <a:rPr lang="sv-SE" dirty="0" err="1"/>
              <a:t>jobs</a:t>
            </a:r>
            <a:r>
              <a:rPr lang="sv-SE" dirty="0"/>
              <a:t>”, </a:t>
            </a:r>
            <a:r>
              <a:rPr lang="sv-SE" dirty="0" err="1"/>
              <a:t>said</a:t>
            </a:r>
            <a:r>
              <a:rPr lang="sv-SE" dirty="0"/>
              <a:t> the ILO Director-General Guy Ryder.</a:t>
            </a:r>
          </a:p>
          <a:p>
            <a:r>
              <a:rPr lang="sv-SE" dirty="0"/>
              <a:t>202 million </a:t>
            </a:r>
            <a:r>
              <a:rPr lang="sv-SE" dirty="0" err="1"/>
              <a:t>are</a:t>
            </a:r>
            <a:r>
              <a:rPr lang="sv-SE" dirty="0"/>
              <a:t> </a:t>
            </a:r>
            <a:r>
              <a:rPr lang="sv-SE" dirty="0" err="1"/>
              <a:t>unemployed</a:t>
            </a:r>
            <a:r>
              <a:rPr lang="sv-SE" dirty="0"/>
              <a:t>; 470 new </a:t>
            </a:r>
            <a:r>
              <a:rPr lang="sv-SE" dirty="0" err="1"/>
              <a:t>jobs</a:t>
            </a:r>
            <a:r>
              <a:rPr lang="sv-SE" dirty="0"/>
              <a:t> </a:t>
            </a:r>
            <a:r>
              <a:rPr lang="sv-SE" dirty="0" err="1"/>
              <a:t>will</a:t>
            </a:r>
            <a:r>
              <a:rPr lang="sv-SE" dirty="0"/>
              <a:t> be </a:t>
            </a:r>
            <a:r>
              <a:rPr lang="sv-SE" dirty="0" err="1"/>
              <a:t>needed</a:t>
            </a:r>
            <a:r>
              <a:rPr lang="sv-SE" dirty="0"/>
              <a:t> </a:t>
            </a:r>
            <a:r>
              <a:rPr lang="sv-SE" dirty="0" err="1"/>
              <a:t>globally</a:t>
            </a:r>
            <a:r>
              <a:rPr lang="sv-SE" dirty="0"/>
              <a:t> 2016-30; 900 million </a:t>
            </a:r>
            <a:r>
              <a:rPr lang="sv-SE" dirty="0" err="1"/>
              <a:t>are</a:t>
            </a:r>
            <a:r>
              <a:rPr lang="sv-SE" dirty="0"/>
              <a:t> </a:t>
            </a:r>
            <a:r>
              <a:rPr lang="sv-SE" dirty="0" err="1"/>
              <a:t>working</a:t>
            </a:r>
            <a:r>
              <a:rPr lang="sv-SE" dirty="0"/>
              <a:t> </a:t>
            </a:r>
            <a:r>
              <a:rPr lang="sv-SE" dirty="0" err="1"/>
              <a:t>poor</a:t>
            </a:r>
            <a:r>
              <a:rPr lang="sv-SE" dirty="0"/>
              <a:t>.</a:t>
            </a:r>
          </a:p>
          <a:p>
            <a:r>
              <a:rPr lang="sv-SE" dirty="0" err="1"/>
              <a:t>Key</a:t>
            </a:r>
            <a:r>
              <a:rPr lang="sv-SE" dirty="0"/>
              <a:t> </a:t>
            </a:r>
            <a:r>
              <a:rPr lang="sv-SE" dirty="0" err="1"/>
              <a:t>recommendations</a:t>
            </a:r>
            <a:r>
              <a:rPr lang="sv-SE" dirty="0"/>
              <a:t>: (1) </a:t>
            </a:r>
            <a:r>
              <a:rPr lang="sv-SE" dirty="0" err="1"/>
              <a:t>adapting</a:t>
            </a:r>
            <a:r>
              <a:rPr lang="sv-SE" dirty="0"/>
              <a:t> a </a:t>
            </a:r>
            <a:r>
              <a:rPr lang="sv-SE" dirty="0" err="1"/>
              <a:t>stand-alone</a:t>
            </a:r>
            <a:r>
              <a:rPr lang="sv-SE" dirty="0"/>
              <a:t> </a:t>
            </a:r>
            <a:r>
              <a:rPr lang="sv-SE" dirty="0" err="1"/>
              <a:t>goal</a:t>
            </a:r>
            <a:r>
              <a:rPr lang="sv-SE" dirty="0"/>
              <a:t> on </a:t>
            </a:r>
            <a:r>
              <a:rPr lang="sv-SE" dirty="0" err="1"/>
              <a:t>employment</a:t>
            </a:r>
            <a:r>
              <a:rPr lang="sv-SE" dirty="0"/>
              <a:t>; (2) </a:t>
            </a:r>
            <a:r>
              <a:rPr lang="sv-SE" dirty="0" err="1"/>
              <a:t>shifting</a:t>
            </a:r>
            <a:r>
              <a:rPr lang="sv-SE" dirty="0"/>
              <a:t> from </a:t>
            </a:r>
            <a:r>
              <a:rPr lang="sv-SE" dirty="0" err="1"/>
              <a:t>quantity</a:t>
            </a:r>
            <a:r>
              <a:rPr lang="sv-SE" dirty="0"/>
              <a:t> </a:t>
            </a:r>
            <a:r>
              <a:rPr lang="sv-SE" dirty="0" err="1"/>
              <a:t>to</a:t>
            </a:r>
            <a:r>
              <a:rPr lang="sv-SE" dirty="0"/>
              <a:t> </a:t>
            </a:r>
            <a:r>
              <a:rPr lang="sv-SE" dirty="0" err="1"/>
              <a:t>quality</a:t>
            </a:r>
            <a:r>
              <a:rPr lang="sv-SE" dirty="0"/>
              <a:t> of </a:t>
            </a:r>
            <a:r>
              <a:rPr lang="sv-SE" dirty="0" err="1"/>
              <a:t>growth</a:t>
            </a:r>
            <a:r>
              <a:rPr lang="sv-SE" dirty="0"/>
              <a:t>; (3) </a:t>
            </a:r>
            <a:r>
              <a:rPr lang="sv-SE" dirty="0" err="1"/>
              <a:t>combining</a:t>
            </a:r>
            <a:r>
              <a:rPr lang="sv-SE" dirty="0"/>
              <a:t> </a:t>
            </a:r>
            <a:r>
              <a:rPr lang="sv-SE" dirty="0" err="1"/>
              <a:t>economic</a:t>
            </a:r>
            <a:r>
              <a:rPr lang="sv-SE" dirty="0"/>
              <a:t> </a:t>
            </a:r>
            <a:r>
              <a:rPr lang="sv-SE" dirty="0" err="1"/>
              <a:t>growh</a:t>
            </a:r>
            <a:r>
              <a:rPr lang="sv-SE" dirty="0"/>
              <a:t> </a:t>
            </a:r>
            <a:r>
              <a:rPr lang="sv-SE" dirty="0" err="1"/>
              <a:t>with</a:t>
            </a:r>
            <a:r>
              <a:rPr lang="sv-SE" dirty="0"/>
              <a:t> </a:t>
            </a:r>
            <a:r>
              <a:rPr lang="sv-SE" dirty="0" err="1"/>
              <a:t>creation</a:t>
            </a:r>
            <a:r>
              <a:rPr lang="sv-SE" dirty="0"/>
              <a:t> of </a:t>
            </a:r>
            <a:r>
              <a:rPr lang="sv-SE" dirty="0" err="1"/>
              <a:t>decent</a:t>
            </a:r>
            <a:r>
              <a:rPr lang="sv-SE" dirty="0"/>
              <a:t> </a:t>
            </a:r>
            <a:r>
              <a:rPr lang="sv-SE" dirty="0" err="1"/>
              <a:t>jobs</a:t>
            </a:r>
            <a:r>
              <a:rPr lang="sv-SE" dirty="0"/>
              <a:t> for the </a:t>
            </a:r>
            <a:r>
              <a:rPr lang="sv-SE" dirty="0" err="1"/>
              <a:t>poor</a:t>
            </a:r>
            <a:r>
              <a:rPr lang="sv-SE" dirty="0"/>
              <a:t> and </a:t>
            </a:r>
            <a:r>
              <a:rPr lang="sv-SE" dirty="0" err="1"/>
              <a:t>most</a:t>
            </a:r>
            <a:r>
              <a:rPr lang="sv-SE" dirty="0"/>
              <a:t> </a:t>
            </a:r>
            <a:r>
              <a:rPr lang="sv-SE" dirty="0" err="1"/>
              <a:t>vulnerable</a:t>
            </a:r>
            <a:r>
              <a:rPr lang="sv-SE" dirty="0"/>
              <a:t>; (4) </a:t>
            </a:r>
            <a:r>
              <a:rPr lang="sv-SE" dirty="0" err="1"/>
              <a:t>addressing</a:t>
            </a:r>
            <a:r>
              <a:rPr lang="sv-SE" dirty="0"/>
              <a:t> the </a:t>
            </a:r>
            <a:r>
              <a:rPr lang="sv-SE" dirty="0" err="1"/>
              <a:t>structural</a:t>
            </a:r>
            <a:r>
              <a:rPr lang="sv-SE" dirty="0"/>
              <a:t> </a:t>
            </a:r>
            <a:r>
              <a:rPr lang="sv-SE" dirty="0" err="1"/>
              <a:t>causes</a:t>
            </a:r>
            <a:r>
              <a:rPr lang="sv-SE" dirty="0"/>
              <a:t> of </a:t>
            </a:r>
            <a:r>
              <a:rPr lang="sv-SE" dirty="0" err="1"/>
              <a:t>unemployment</a:t>
            </a:r>
            <a:r>
              <a:rPr lang="sv-SE" dirty="0"/>
              <a:t>; </a:t>
            </a:r>
            <a:r>
              <a:rPr lang="sv-SE" dirty="0" err="1"/>
              <a:t>Governments</a:t>
            </a:r>
            <a:r>
              <a:rPr lang="sv-SE" dirty="0"/>
              <a:t> </a:t>
            </a:r>
            <a:r>
              <a:rPr lang="sv-SE" dirty="0" err="1"/>
              <a:t>to</a:t>
            </a:r>
            <a:r>
              <a:rPr lang="sv-SE" dirty="0"/>
              <a:t> be </a:t>
            </a:r>
            <a:r>
              <a:rPr lang="sv-SE" dirty="0" err="1"/>
              <a:t>more</a:t>
            </a:r>
            <a:r>
              <a:rPr lang="sv-SE" dirty="0"/>
              <a:t> pro-</a:t>
            </a:r>
            <a:r>
              <a:rPr lang="sv-SE" dirty="0" err="1"/>
              <a:t>active</a:t>
            </a:r>
            <a:r>
              <a:rPr lang="sv-SE" dirty="0"/>
              <a:t>; (6) </a:t>
            </a:r>
            <a:r>
              <a:rPr lang="sv-SE" dirty="0" err="1"/>
              <a:t>Expanding</a:t>
            </a:r>
            <a:r>
              <a:rPr lang="sv-SE" dirty="0"/>
              <a:t> social </a:t>
            </a:r>
            <a:r>
              <a:rPr lang="sv-SE" dirty="0" err="1"/>
              <a:t>protection</a:t>
            </a:r>
            <a:r>
              <a:rPr lang="sv-SE" dirty="0"/>
              <a:t> systems; (7) Social </a:t>
            </a:r>
            <a:r>
              <a:rPr lang="sv-SE" dirty="0" err="1"/>
              <a:t>protection</a:t>
            </a:r>
            <a:r>
              <a:rPr lang="sv-SE" dirty="0"/>
              <a:t> systems </a:t>
            </a:r>
            <a:r>
              <a:rPr lang="sv-SE" dirty="0" err="1"/>
              <a:t>combined</a:t>
            </a:r>
            <a:r>
              <a:rPr lang="sv-SE" dirty="0"/>
              <a:t> </a:t>
            </a:r>
            <a:r>
              <a:rPr lang="sv-SE" dirty="0" err="1"/>
              <a:t>with</a:t>
            </a:r>
            <a:r>
              <a:rPr lang="sv-SE" dirty="0"/>
              <a:t> </a:t>
            </a:r>
            <a:r>
              <a:rPr lang="sv-SE" dirty="0" err="1"/>
              <a:t>employment</a:t>
            </a:r>
            <a:r>
              <a:rPr lang="sv-SE" dirty="0"/>
              <a:t> generation; (8) </a:t>
            </a:r>
            <a:r>
              <a:rPr lang="sv-SE" dirty="0" err="1"/>
              <a:t>strengthening</a:t>
            </a:r>
            <a:r>
              <a:rPr lang="sv-SE" dirty="0"/>
              <a:t> social </a:t>
            </a:r>
            <a:r>
              <a:rPr lang="sv-SE" dirty="0" err="1"/>
              <a:t>dialogue</a:t>
            </a:r>
            <a:r>
              <a:rPr lang="sv-SE" dirty="0"/>
              <a:t>; (9) reform in international </a:t>
            </a:r>
            <a:r>
              <a:rPr lang="sv-SE" dirty="0" err="1"/>
              <a:t>trade</a:t>
            </a:r>
            <a:r>
              <a:rPr lang="sv-SE" dirty="0"/>
              <a:t>, </a:t>
            </a:r>
            <a:r>
              <a:rPr lang="sv-SE" dirty="0" err="1"/>
              <a:t>finance</a:t>
            </a:r>
            <a:r>
              <a:rPr lang="sv-SE" dirty="0"/>
              <a:t> and </a:t>
            </a:r>
            <a:r>
              <a:rPr lang="sv-SE" dirty="0" err="1"/>
              <a:t>technology</a:t>
            </a:r>
            <a:r>
              <a:rPr lang="sv-SE" dirty="0"/>
              <a:t> transfer.                                                                   (ILO, 2013)</a:t>
            </a:r>
          </a:p>
        </p:txBody>
      </p:sp>
    </p:spTree>
    <p:extLst>
      <p:ext uri="{BB962C8B-B14F-4D97-AF65-F5344CB8AC3E}">
        <p14:creationId xmlns:p14="http://schemas.microsoft.com/office/powerpoint/2010/main" val="31602739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l"/>
            <a:r>
              <a:rPr lang="sv-SE" sz="5400" b="1" dirty="0"/>
              <a:t>”WORK-RELATED STRESS…</a:t>
            </a:r>
          </a:p>
        </p:txBody>
      </p:sp>
      <p:sp>
        <p:nvSpPr>
          <p:cNvPr id="3" name="Platshållare för innehåll 2"/>
          <p:cNvSpPr>
            <a:spLocks noGrp="1"/>
          </p:cNvSpPr>
          <p:nvPr>
            <p:ph idx="1"/>
          </p:nvPr>
        </p:nvSpPr>
        <p:spPr/>
        <p:txBody>
          <a:bodyPr>
            <a:normAutofit fontScale="77500" lnSpcReduction="20000"/>
          </a:bodyPr>
          <a:lstStyle/>
          <a:p>
            <a:pPr marL="0" indent="0">
              <a:buNone/>
            </a:pPr>
            <a:r>
              <a:rPr lang="sv-SE" dirty="0"/>
              <a:t>…is a </a:t>
            </a:r>
            <a:r>
              <a:rPr lang="sv-SE" dirty="0" err="1"/>
              <a:t>pattern</a:t>
            </a:r>
            <a:r>
              <a:rPr lang="sv-SE" dirty="0"/>
              <a:t> of </a:t>
            </a:r>
            <a:r>
              <a:rPr lang="sv-SE" dirty="0" err="1"/>
              <a:t>physiological</a:t>
            </a:r>
            <a:r>
              <a:rPr lang="sv-SE" dirty="0"/>
              <a:t>, emotional </a:t>
            </a:r>
            <a:r>
              <a:rPr lang="sv-SE" dirty="0" err="1"/>
              <a:t>cognitive</a:t>
            </a:r>
            <a:r>
              <a:rPr lang="sv-SE" dirty="0"/>
              <a:t> and </a:t>
            </a:r>
            <a:r>
              <a:rPr lang="sv-SE" dirty="0" err="1"/>
              <a:t>behavioural</a:t>
            </a:r>
            <a:r>
              <a:rPr lang="sv-SE" dirty="0"/>
              <a:t> </a:t>
            </a:r>
            <a:r>
              <a:rPr lang="sv-SE" dirty="0" err="1"/>
              <a:t>reactions</a:t>
            </a:r>
            <a:r>
              <a:rPr lang="sv-SE" dirty="0"/>
              <a:t> </a:t>
            </a:r>
            <a:r>
              <a:rPr lang="sv-SE" dirty="0" err="1"/>
              <a:t>to</a:t>
            </a:r>
            <a:r>
              <a:rPr lang="sv-SE" dirty="0"/>
              <a:t> </a:t>
            </a:r>
            <a:r>
              <a:rPr lang="sv-SE" dirty="0" err="1"/>
              <a:t>extremely</a:t>
            </a:r>
            <a:r>
              <a:rPr lang="sv-SE" dirty="0"/>
              <a:t> </a:t>
            </a:r>
            <a:r>
              <a:rPr lang="sv-SE" dirty="0" err="1"/>
              <a:t>taxing</a:t>
            </a:r>
            <a:r>
              <a:rPr lang="sv-SE" dirty="0"/>
              <a:t> </a:t>
            </a:r>
            <a:r>
              <a:rPr lang="sv-SE" dirty="0" err="1"/>
              <a:t>aspects</a:t>
            </a:r>
            <a:r>
              <a:rPr lang="sv-SE" dirty="0"/>
              <a:t> of </a:t>
            </a:r>
            <a:r>
              <a:rPr lang="sv-SE" dirty="0" err="1"/>
              <a:t>work</a:t>
            </a:r>
            <a:r>
              <a:rPr lang="sv-SE" dirty="0"/>
              <a:t>  </a:t>
            </a:r>
            <a:r>
              <a:rPr lang="sv-SE" dirty="0" err="1"/>
              <a:t>content</a:t>
            </a:r>
            <a:r>
              <a:rPr lang="sv-SE" dirty="0"/>
              <a:t>, </a:t>
            </a:r>
            <a:r>
              <a:rPr lang="sv-SE" dirty="0" err="1"/>
              <a:t>organization</a:t>
            </a:r>
            <a:r>
              <a:rPr lang="sv-SE" dirty="0"/>
              <a:t> and </a:t>
            </a:r>
            <a:r>
              <a:rPr lang="sv-SE" dirty="0" err="1"/>
              <a:t>environment</a:t>
            </a:r>
            <a:r>
              <a:rPr lang="sv-SE" dirty="0"/>
              <a:t>”.</a:t>
            </a:r>
          </a:p>
          <a:p>
            <a:pPr marL="0" indent="0">
              <a:buNone/>
            </a:pPr>
            <a:r>
              <a:rPr lang="sv-SE" dirty="0"/>
              <a:t>The offer of </a:t>
            </a:r>
            <a:r>
              <a:rPr lang="sv-SE" dirty="0" err="1"/>
              <a:t>labour</a:t>
            </a:r>
            <a:r>
              <a:rPr lang="sv-SE" dirty="0"/>
              <a:t> in urban and suburban areas has </a:t>
            </a:r>
            <a:r>
              <a:rPr lang="sv-SE" dirty="0" err="1"/>
              <a:t>increased</a:t>
            </a:r>
            <a:r>
              <a:rPr lang="sv-SE" dirty="0"/>
              <a:t> </a:t>
            </a:r>
            <a:r>
              <a:rPr lang="sv-SE" dirty="0" err="1"/>
              <a:t>enormously</a:t>
            </a:r>
            <a:r>
              <a:rPr lang="sv-SE" dirty="0"/>
              <a:t>. </a:t>
            </a:r>
            <a:r>
              <a:rPr lang="sv-SE" dirty="0" err="1"/>
              <a:t>Deregulation</a:t>
            </a:r>
            <a:r>
              <a:rPr lang="sv-SE" dirty="0"/>
              <a:t> has </a:t>
            </a:r>
            <a:r>
              <a:rPr lang="sv-SE" dirty="0" err="1"/>
              <a:t>also</a:t>
            </a:r>
            <a:r>
              <a:rPr lang="sv-SE" dirty="0"/>
              <a:t> </a:t>
            </a:r>
            <a:r>
              <a:rPr lang="sv-SE" dirty="0" err="1"/>
              <a:t>bee</a:t>
            </a:r>
            <a:r>
              <a:rPr lang="sv-SE" dirty="0"/>
              <a:t> the </a:t>
            </a:r>
            <a:r>
              <a:rPr lang="sv-SE" dirty="0" err="1"/>
              <a:t>requirement</a:t>
            </a:r>
            <a:r>
              <a:rPr lang="sv-SE" dirty="0"/>
              <a:t> </a:t>
            </a:r>
            <a:r>
              <a:rPr lang="sv-SE" dirty="0" err="1"/>
              <a:t>during</a:t>
            </a:r>
            <a:r>
              <a:rPr lang="sv-SE" dirty="0"/>
              <a:t> the </a:t>
            </a:r>
            <a:r>
              <a:rPr lang="sv-SE" dirty="0" err="1"/>
              <a:t>globalization</a:t>
            </a:r>
            <a:r>
              <a:rPr lang="sv-SE" dirty="0"/>
              <a:t> process, </a:t>
            </a:r>
            <a:r>
              <a:rPr lang="sv-SE" dirty="0" err="1"/>
              <a:t>which</a:t>
            </a:r>
            <a:r>
              <a:rPr lang="sv-SE" dirty="0"/>
              <a:t> has led </a:t>
            </a:r>
            <a:r>
              <a:rPr lang="sv-SE" dirty="0" err="1"/>
              <a:t>to</a:t>
            </a:r>
            <a:r>
              <a:rPr lang="sv-SE" dirty="0"/>
              <a:t> less </a:t>
            </a:r>
            <a:r>
              <a:rPr lang="sv-SE" dirty="0" err="1"/>
              <a:t>protection</a:t>
            </a:r>
            <a:r>
              <a:rPr lang="sv-SE" dirty="0"/>
              <a:t> of </a:t>
            </a:r>
            <a:r>
              <a:rPr lang="sv-SE" dirty="0" err="1"/>
              <a:t>workers´m</a:t>
            </a:r>
            <a:r>
              <a:rPr lang="sv-SE" dirty="0"/>
              <a:t> </a:t>
            </a:r>
            <a:r>
              <a:rPr lang="sv-SE" dirty="0" err="1"/>
              <a:t>rights</a:t>
            </a:r>
            <a:r>
              <a:rPr lang="sv-SE" dirty="0"/>
              <a:t>, </a:t>
            </a:r>
            <a:r>
              <a:rPr lang="sv-SE" dirty="0" err="1"/>
              <a:t>particularly</a:t>
            </a:r>
            <a:r>
              <a:rPr lang="sv-SE" dirty="0"/>
              <a:t> </a:t>
            </a:r>
            <a:r>
              <a:rPr lang="sv-SE" dirty="0" err="1"/>
              <a:t>health</a:t>
            </a:r>
            <a:r>
              <a:rPr lang="sv-SE" dirty="0"/>
              <a:t> and </a:t>
            </a:r>
            <a:r>
              <a:rPr lang="sv-SE" dirty="0" err="1"/>
              <a:t>retirement</a:t>
            </a:r>
            <a:r>
              <a:rPr lang="sv-SE" dirty="0"/>
              <a:t> benefits, as </a:t>
            </a:r>
            <a:r>
              <a:rPr lang="sv-SE" dirty="0" err="1"/>
              <a:t>well</a:t>
            </a:r>
            <a:r>
              <a:rPr lang="sv-SE" dirty="0"/>
              <a:t> </a:t>
            </a:r>
            <a:r>
              <a:rPr lang="sv-SE" dirty="0" err="1"/>
              <a:t>asjob</a:t>
            </a:r>
            <a:r>
              <a:rPr lang="sv-SE" dirty="0"/>
              <a:t> </a:t>
            </a:r>
            <a:r>
              <a:rPr lang="sv-SE" dirty="0" err="1"/>
              <a:t>security</a:t>
            </a:r>
            <a:r>
              <a:rPr lang="sv-SE" dirty="0"/>
              <a:t>. As a </a:t>
            </a:r>
            <a:r>
              <a:rPr lang="sv-SE" dirty="0" err="1"/>
              <a:t>result</a:t>
            </a:r>
            <a:r>
              <a:rPr lang="sv-SE" dirty="0"/>
              <a:t>, </a:t>
            </a:r>
            <a:r>
              <a:rPr lang="sv-SE" dirty="0" err="1"/>
              <a:t>there</a:t>
            </a:r>
            <a:r>
              <a:rPr lang="sv-SE" dirty="0"/>
              <a:t> is </a:t>
            </a:r>
            <a:r>
              <a:rPr lang="sv-SE" dirty="0" err="1"/>
              <a:t>unemployment</a:t>
            </a:r>
            <a:r>
              <a:rPr lang="sv-SE" dirty="0"/>
              <a:t> and under-</a:t>
            </a:r>
            <a:r>
              <a:rPr lang="sv-SE" dirty="0" err="1"/>
              <a:t>employment</a:t>
            </a:r>
            <a:r>
              <a:rPr lang="sv-SE" dirty="0"/>
              <a:t>, and </a:t>
            </a:r>
            <a:r>
              <a:rPr lang="sv-SE" dirty="0" err="1"/>
              <a:t>people</a:t>
            </a:r>
            <a:r>
              <a:rPr lang="sv-SE" dirty="0"/>
              <a:t> accept substandard </a:t>
            </a:r>
            <a:r>
              <a:rPr lang="sv-SE" dirty="0" err="1"/>
              <a:t>jobs</a:t>
            </a:r>
            <a:r>
              <a:rPr lang="sv-SE" dirty="0"/>
              <a:t>.”WHO </a:t>
            </a:r>
            <a:r>
              <a:rPr lang="sv-SE" dirty="0" err="1"/>
              <a:t>estimates</a:t>
            </a:r>
            <a:r>
              <a:rPr lang="sv-SE" dirty="0"/>
              <a:t> </a:t>
            </a:r>
            <a:r>
              <a:rPr lang="sv-SE" dirty="0" err="1"/>
              <a:t>that</a:t>
            </a:r>
            <a:r>
              <a:rPr lang="sv-SE" dirty="0"/>
              <a:t> </a:t>
            </a:r>
            <a:r>
              <a:rPr lang="sv-SE" dirty="0" err="1"/>
              <a:t>worldwide</a:t>
            </a:r>
            <a:r>
              <a:rPr lang="sv-SE" dirty="0"/>
              <a:t> </a:t>
            </a:r>
            <a:r>
              <a:rPr lang="sv-SE" dirty="0" err="1"/>
              <a:t>only</a:t>
            </a:r>
            <a:r>
              <a:rPr lang="sv-SE" dirty="0"/>
              <a:t> 5-10 % of the </a:t>
            </a:r>
            <a:r>
              <a:rPr lang="sv-SE" dirty="0" err="1"/>
              <a:t>workers</a:t>
            </a:r>
            <a:r>
              <a:rPr lang="sv-SE" dirty="0"/>
              <a:t> in </a:t>
            </a:r>
            <a:r>
              <a:rPr lang="sv-SE" dirty="0" err="1"/>
              <a:t>developing</a:t>
            </a:r>
            <a:r>
              <a:rPr lang="sv-SE" dirty="0"/>
              <a:t> </a:t>
            </a:r>
            <a:r>
              <a:rPr lang="sv-SE" dirty="0" err="1"/>
              <a:t>countries</a:t>
            </a:r>
            <a:r>
              <a:rPr lang="sv-SE" dirty="0"/>
              <a:t> and 20-50% in </a:t>
            </a:r>
            <a:r>
              <a:rPr lang="sv-SE" dirty="0" err="1"/>
              <a:t>industrialized</a:t>
            </a:r>
            <a:r>
              <a:rPr lang="sv-SE" dirty="0"/>
              <a:t> </a:t>
            </a:r>
            <a:r>
              <a:rPr lang="sv-SE" dirty="0" err="1"/>
              <a:t>countries</a:t>
            </a:r>
            <a:r>
              <a:rPr lang="sv-SE" dirty="0"/>
              <a:t> </a:t>
            </a:r>
            <a:r>
              <a:rPr lang="sv-SE" dirty="0" err="1"/>
              <a:t>have</a:t>
            </a:r>
            <a:r>
              <a:rPr lang="sv-SE" dirty="0"/>
              <a:t> access </a:t>
            </a:r>
            <a:r>
              <a:rPr lang="sv-SE" dirty="0" err="1"/>
              <a:t>to</a:t>
            </a:r>
            <a:r>
              <a:rPr lang="sv-SE" dirty="0"/>
              <a:t> </a:t>
            </a:r>
            <a:r>
              <a:rPr lang="sv-SE" dirty="0" err="1"/>
              <a:t>adequate</a:t>
            </a:r>
            <a:r>
              <a:rPr lang="sv-SE" dirty="0"/>
              <a:t> </a:t>
            </a:r>
            <a:r>
              <a:rPr lang="sv-SE" dirty="0" err="1"/>
              <a:t>occupational</a:t>
            </a:r>
            <a:r>
              <a:rPr lang="sv-SE" dirty="0"/>
              <a:t> </a:t>
            </a:r>
            <a:r>
              <a:rPr lang="sv-SE" dirty="0" err="1"/>
              <a:t>health</a:t>
            </a:r>
            <a:r>
              <a:rPr lang="sv-SE" dirty="0"/>
              <a:t> services. </a:t>
            </a:r>
            <a:r>
              <a:rPr lang="sv-SE" dirty="0" err="1"/>
              <a:t>Psychosocial</a:t>
            </a:r>
            <a:r>
              <a:rPr lang="sv-SE" dirty="0"/>
              <a:t> </a:t>
            </a:r>
            <a:r>
              <a:rPr lang="sv-SE" dirty="0" err="1"/>
              <a:t>issues</a:t>
            </a:r>
            <a:r>
              <a:rPr lang="sv-SE" dirty="0"/>
              <a:t> </a:t>
            </a:r>
            <a:r>
              <a:rPr lang="sv-SE" dirty="0" err="1"/>
              <a:t>are</a:t>
            </a:r>
            <a:r>
              <a:rPr lang="sv-SE" dirty="0"/>
              <a:t> </a:t>
            </a:r>
            <a:r>
              <a:rPr lang="sv-SE" dirty="0" err="1"/>
              <a:t>rarely</a:t>
            </a:r>
            <a:r>
              <a:rPr lang="sv-SE" dirty="0"/>
              <a:t> </a:t>
            </a:r>
            <a:r>
              <a:rPr lang="sv-SE" dirty="0" err="1"/>
              <a:t>dealt</a:t>
            </a:r>
            <a:r>
              <a:rPr lang="sv-SE" dirty="0"/>
              <a:t> by </a:t>
            </a:r>
            <a:r>
              <a:rPr lang="sv-SE" dirty="0" err="1"/>
              <a:t>these</a:t>
            </a:r>
            <a:r>
              <a:rPr lang="sv-SE" dirty="0"/>
              <a:t>.</a:t>
            </a:r>
          </a:p>
          <a:p>
            <a:pPr marL="0" indent="0">
              <a:buNone/>
            </a:pPr>
            <a:r>
              <a:rPr lang="sv-SE" dirty="0"/>
              <a:t>                                                                    (WHO and TNO, 2007)</a:t>
            </a:r>
          </a:p>
        </p:txBody>
      </p:sp>
    </p:spTree>
    <p:extLst>
      <p:ext uri="{BB962C8B-B14F-4D97-AF65-F5344CB8AC3E}">
        <p14:creationId xmlns:p14="http://schemas.microsoft.com/office/powerpoint/2010/main" val="27376534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l"/>
            <a:r>
              <a:rPr lang="sv-SE" b="1" dirty="0"/>
              <a:t>WORK-RELATED IN DEVELOPING COUNTRIES…</a:t>
            </a:r>
          </a:p>
        </p:txBody>
      </p:sp>
      <p:sp>
        <p:nvSpPr>
          <p:cNvPr id="3" name="Platshållare för innehåll 2"/>
          <p:cNvSpPr>
            <a:spLocks noGrp="1"/>
          </p:cNvSpPr>
          <p:nvPr>
            <p:ph idx="1"/>
          </p:nvPr>
        </p:nvSpPr>
        <p:spPr/>
        <p:txBody>
          <a:bodyPr>
            <a:normAutofit fontScale="77500" lnSpcReduction="20000"/>
          </a:bodyPr>
          <a:lstStyle/>
          <a:p>
            <a:pPr marL="0" indent="0">
              <a:buNone/>
            </a:pPr>
            <a:r>
              <a:rPr lang="en-US" dirty="0"/>
              <a:t>…is often made wore by gender inequalities, poor paths of participation and poor environmental management of industrial pollution and illiteracy, parasitic and infectious diseases, poor hygiene </a:t>
            </a:r>
            <a:r>
              <a:rPr lang="en-US" dirty="0" err="1"/>
              <a:t>andsanitation</a:t>
            </a:r>
            <a:r>
              <a:rPr lang="en-US" dirty="0"/>
              <a:t>, poor nutrition, poor living conditions, inadequate transportation systems and general poverty. </a:t>
            </a:r>
          </a:p>
          <a:p>
            <a:pPr marL="0" indent="0">
              <a:buNone/>
            </a:pPr>
            <a:r>
              <a:rPr lang="en-US" dirty="0"/>
              <a:t>Also dealing with increasing fragmentation of the </a:t>
            </a:r>
            <a:r>
              <a:rPr lang="en-US" dirty="0" err="1"/>
              <a:t>labour</a:t>
            </a:r>
            <a:r>
              <a:rPr lang="en-US" dirty="0"/>
              <a:t> market, the </a:t>
            </a:r>
            <a:r>
              <a:rPr lang="en-US" dirty="0" err="1"/>
              <a:t>deand</a:t>
            </a:r>
            <a:r>
              <a:rPr lang="en-US" dirty="0"/>
              <a:t> for flexible contracts, </a:t>
            </a:r>
            <a:r>
              <a:rPr lang="en-US" dirty="0" err="1"/>
              <a:t>incrwased</a:t>
            </a:r>
            <a:r>
              <a:rPr lang="en-US" dirty="0"/>
              <a:t> job insecurity, a high work pace, long and irregular working hours, low control over job content and process, and low pay, together with new occupational hazards accompanying the old and new industries and technologies.</a:t>
            </a:r>
            <a:endParaRPr lang="sv-SE" dirty="0"/>
          </a:p>
          <a:p>
            <a:pPr marL="0" indent="0">
              <a:buNone/>
            </a:pPr>
            <a:r>
              <a:rPr lang="en-US"/>
              <a:t>                                          </a:t>
            </a:r>
            <a:endParaRPr lang="sv-SE" dirty="0"/>
          </a:p>
        </p:txBody>
      </p:sp>
    </p:spTree>
    <p:extLst>
      <p:ext uri="{BB962C8B-B14F-4D97-AF65-F5344CB8AC3E}">
        <p14:creationId xmlns:p14="http://schemas.microsoft.com/office/powerpoint/2010/main" val="15305101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l"/>
            <a:r>
              <a:rPr lang="sv-SE" b="1" dirty="0"/>
              <a:t>GLOBALIZATION AND THE WORLD OF WORK</a:t>
            </a:r>
          </a:p>
        </p:txBody>
      </p:sp>
      <p:sp>
        <p:nvSpPr>
          <p:cNvPr id="3" name="Platshållare för innehåll 2"/>
          <p:cNvSpPr>
            <a:spLocks noGrp="1"/>
          </p:cNvSpPr>
          <p:nvPr>
            <p:ph idx="1"/>
          </p:nvPr>
        </p:nvSpPr>
        <p:spPr/>
        <p:txBody>
          <a:bodyPr>
            <a:normAutofit/>
          </a:bodyPr>
          <a:lstStyle/>
          <a:p>
            <a:r>
              <a:rPr lang="sv-SE" sz="4000" dirty="0" err="1"/>
              <a:t>Globalization</a:t>
            </a:r>
            <a:r>
              <a:rPr lang="sv-SE" sz="4000" dirty="0"/>
              <a:t> has not </a:t>
            </a:r>
            <a:r>
              <a:rPr lang="sv-SE" sz="4000" dirty="0" err="1"/>
              <a:t>benefitted</a:t>
            </a:r>
            <a:r>
              <a:rPr lang="sv-SE" sz="4000" dirty="0"/>
              <a:t> all;</a:t>
            </a:r>
          </a:p>
          <a:p>
            <a:r>
              <a:rPr lang="sv-SE" sz="4000" dirty="0"/>
              <a:t>The </a:t>
            </a:r>
            <a:r>
              <a:rPr lang="sv-SE" sz="4000" dirty="0" err="1"/>
              <a:t>economic</a:t>
            </a:r>
            <a:r>
              <a:rPr lang="sv-SE" sz="4000" dirty="0"/>
              <a:t> and </a:t>
            </a:r>
            <a:r>
              <a:rPr lang="sv-SE" sz="4000" dirty="0" err="1"/>
              <a:t>jobs</a:t>
            </a:r>
            <a:r>
              <a:rPr lang="sv-SE" sz="4000" dirty="0"/>
              <a:t> </a:t>
            </a:r>
            <a:r>
              <a:rPr lang="sv-SE" sz="4000" dirty="0" err="1"/>
              <a:t>crisis</a:t>
            </a:r>
            <a:r>
              <a:rPr lang="sv-SE" sz="4000" dirty="0"/>
              <a:t> presents an </a:t>
            </a:r>
            <a:r>
              <a:rPr lang="sv-SE" sz="4000" dirty="0" err="1"/>
              <a:t>enormous</a:t>
            </a:r>
            <a:r>
              <a:rPr lang="sv-SE" sz="4000" dirty="0"/>
              <a:t> global </a:t>
            </a:r>
            <a:r>
              <a:rPr lang="sv-SE" sz="4000" dirty="0" err="1"/>
              <a:t>challenge</a:t>
            </a:r>
            <a:r>
              <a:rPr lang="sv-SE" sz="4000" dirty="0"/>
              <a:t>;</a:t>
            </a:r>
          </a:p>
          <a:p>
            <a:r>
              <a:rPr lang="sv-SE" sz="4000" dirty="0"/>
              <a:t>ILO is </a:t>
            </a:r>
            <a:r>
              <a:rPr lang="sv-SE" sz="4000" dirty="0" err="1"/>
              <a:t>responding</a:t>
            </a:r>
            <a:r>
              <a:rPr lang="sv-SE" sz="4000" dirty="0"/>
              <a:t> </a:t>
            </a:r>
            <a:r>
              <a:rPr lang="sv-SE" sz="4000" dirty="0" err="1"/>
              <a:t>through</a:t>
            </a:r>
            <a:r>
              <a:rPr lang="sv-SE" sz="4000" dirty="0"/>
              <a:t> a </a:t>
            </a:r>
            <a:r>
              <a:rPr lang="sv-SE" sz="4000" dirty="0" err="1"/>
              <a:t>Decent</a:t>
            </a:r>
            <a:r>
              <a:rPr lang="sv-SE" sz="4000" dirty="0"/>
              <a:t> </a:t>
            </a:r>
            <a:r>
              <a:rPr lang="sv-SE" sz="4000" dirty="0" err="1"/>
              <a:t>Work</a:t>
            </a:r>
            <a:r>
              <a:rPr lang="sv-SE" sz="4000" dirty="0"/>
              <a:t> Agenda for all.</a:t>
            </a:r>
          </a:p>
          <a:p>
            <a:pPr marL="0" indent="0">
              <a:buNone/>
            </a:pPr>
            <a:r>
              <a:rPr lang="sv-SE" sz="2800" dirty="0"/>
              <a:t>                                                   (</a:t>
            </a:r>
            <a:r>
              <a:rPr lang="sv-SE" sz="2800" dirty="0" err="1"/>
              <a:t>Pascual-Teesa</a:t>
            </a:r>
            <a:r>
              <a:rPr lang="sv-SE" sz="2800" dirty="0"/>
              <a:t>, 2011)</a:t>
            </a:r>
          </a:p>
        </p:txBody>
      </p:sp>
    </p:spTree>
    <p:extLst>
      <p:ext uri="{BB962C8B-B14F-4D97-AF65-F5344CB8AC3E}">
        <p14:creationId xmlns:p14="http://schemas.microsoft.com/office/powerpoint/2010/main" val="9021177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l"/>
            <a:r>
              <a:rPr lang="sv-SE" sz="6000" b="1" dirty="0"/>
              <a:t>IS THERE A PROBLEM?</a:t>
            </a:r>
          </a:p>
        </p:txBody>
      </p:sp>
      <p:sp>
        <p:nvSpPr>
          <p:cNvPr id="3" name="Platshållare för innehåll 2"/>
          <p:cNvSpPr>
            <a:spLocks noGrp="1"/>
          </p:cNvSpPr>
          <p:nvPr>
            <p:ph idx="1"/>
          </p:nvPr>
        </p:nvSpPr>
        <p:spPr/>
        <p:txBody>
          <a:bodyPr>
            <a:normAutofit fontScale="70000" lnSpcReduction="20000"/>
          </a:bodyPr>
          <a:lstStyle/>
          <a:p>
            <a:r>
              <a:rPr lang="sv-SE" dirty="0" err="1"/>
              <a:t>More</a:t>
            </a:r>
            <a:r>
              <a:rPr lang="sv-SE" dirty="0"/>
              <a:t> </a:t>
            </a:r>
            <a:r>
              <a:rPr lang="sv-SE" dirty="0" err="1"/>
              <a:t>than</a:t>
            </a:r>
            <a:r>
              <a:rPr lang="sv-SE" dirty="0"/>
              <a:t> </a:t>
            </a:r>
            <a:r>
              <a:rPr lang="sv-SE" b="1" dirty="0"/>
              <a:t>2 million </a:t>
            </a:r>
            <a:r>
              <a:rPr lang="sv-SE" dirty="0" err="1"/>
              <a:t>people</a:t>
            </a:r>
            <a:r>
              <a:rPr lang="sv-SE" dirty="0"/>
              <a:t> </a:t>
            </a:r>
            <a:r>
              <a:rPr lang="sv-SE" dirty="0" err="1"/>
              <a:t>die</a:t>
            </a:r>
            <a:r>
              <a:rPr lang="sv-SE" dirty="0"/>
              <a:t> </a:t>
            </a:r>
            <a:r>
              <a:rPr lang="sv-SE" dirty="0" err="1"/>
              <a:t>every</a:t>
            </a:r>
            <a:r>
              <a:rPr lang="sv-SE" dirty="0"/>
              <a:t> </a:t>
            </a:r>
            <a:r>
              <a:rPr lang="sv-SE" dirty="0" err="1"/>
              <a:t>year</a:t>
            </a:r>
            <a:r>
              <a:rPr lang="sv-SE" dirty="0"/>
              <a:t> from </a:t>
            </a:r>
            <a:r>
              <a:rPr lang="sv-SE" dirty="0" err="1"/>
              <a:t>work-related</a:t>
            </a:r>
            <a:r>
              <a:rPr lang="sv-SE" dirty="0"/>
              <a:t> </a:t>
            </a:r>
            <a:r>
              <a:rPr lang="sv-SE" dirty="0" err="1"/>
              <a:t>diseases</a:t>
            </a:r>
            <a:r>
              <a:rPr lang="sv-SE" dirty="0"/>
              <a:t>;</a:t>
            </a:r>
          </a:p>
          <a:p>
            <a:r>
              <a:rPr lang="sv-SE" b="1" dirty="0"/>
              <a:t>160 million </a:t>
            </a:r>
            <a:r>
              <a:rPr lang="sv-SE" dirty="0" err="1"/>
              <a:t>annual</a:t>
            </a:r>
            <a:r>
              <a:rPr lang="sv-SE" dirty="0"/>
              <a:t> non-fatal </a:t>
            </a:r>
            <a:r>
              <a:rPr lang="sv-SE" dirty="0" err="1"/>
              <a:t>cases</a:t>
            </a:r>
            <a:r>
              <a:rPr lang="sv-SE" dirty="0"/>
              <a:t> cause </a:t>
            </a:r>
            <a:r>
              <a:rPr lang="sv-SE" dirty="0" err="1"/>
              <a:t>immense</a:t>
            </a:r>
            <a:r>
              <a:rPr lang="sv-SE" dirty="0"/>
              <a:t> human </a:t>
            </a:r>
            <a:r>
              <a:rPr lang="sv-SE" dirty="0" err="1"/>
              <a:t>suffering</a:t>
            </a:r>
            <a:r>
              <a:rPr lang="sv-SE" dirty="0"/>
              <a:t>;</a:t>
            </a:r>
          </a:p>
          <a:p>
            <a:r>
              <a:rPr lang="sv-SE" dirty="0" err="1"/>
              <a:t>This</a:t>
            </a:r>
            <a:r>
              <a:rPr lang="sv-SE" dirty="0"/>
              <a:t> </a:t>
            </a:r>
            <a:r>
              <a:rPr lang="sv-SE" dirty="0" err="1"/>
              <a:t>also</a:t>
            </a:r>
            <a:r>
              <a:rPr lang="sv-SE" dirty="0"/>
              <a:t> </a:t>
            </a:r>
            <a:r>
              <a:rPr lang="sv-SE" dirty="0" err="1"/>
              <a:t>causes</a:t>
            </a:r>
            <a:r>
              <a:rPr lang="sv-SE" dirty="0"/>
              <a:t> major </a:t>
            </a:r>
            <a:r>
              <a:rPr lang="sv-SE" b="1" dirty="0" err="1"/>
              <a:t>economic</a:t>
            </a:r>
            <a:r>
              <a:rPr lang="sv-SE" b="1" dirty="0"/>
              <a:t> </a:t>
            </a:r>
            <a:r>
              <a:rPr lang="sv-SE" b="1" dirty="0" err="1"/>
              <a:t>losses</a:t>
            </a:r>
            <a:r>
              <a:rPr lang="sv-SE" b="1" dirty="0"/>
              <a:t> </a:t>
            </a:r>
            <a:r>
              <a:rPr lang="sv-SE" dirty="0"/>
              <a:t>– 4% of the </a:t>
            </a:r>
            <a:r>
              <a:rPr lang="sv-SE" dirty="0" err="1"/>
              <a:t>world´s</a:t>
            </a:r>
            <a:r>
              <a:rPr lang="sv-SE" dirty="0"/>
              <a:t> gross </a:t>
            </a:r>
            <a:r>
              <a:rPr lang="sv-SE" dirty="0" err="1"/>
              <a:t>domestic</a:t>
            </a:r>
            <a:r>
              <a:rPr lang="sv-SE" dirty="0"/>
              <a:t> </a:t>
            </a:r>
            <a:r>
              <a:rPr lang="sv-SE" dirty="0" err="1"/>
              <a:t>product</a:t>
            </a:r>
            <a:r>
              <a:rPr lang="sv-SE" dirty="0"/>
              <a:t>;</a:t>
            </a:r>
          </a:p>
          <a:p>
            <a:r>
              <a:rPr lang="sv-SE" dirty="0"/>
              <a:t>205 million </a:t>
            </a:r>
            <a:r>
              <a:rPr lang="sv-SE" dirty="0" err="1"/>
              <a:t>people</a:t>
            </a:r>
            <a:r>
              <a:rPr lang="sv-SE" dirty="0"/>
              <a:t> </a:t>
            </a:r>
            <a:r>
              <a:rPr lang="sv-SE" dirty="0" err="1"/>
              <a:t>are</a:t>
            </a:r>
            <a:r>
              <a:rPr lang="sv-SE" dirty="0"/>
              <a:t> </a:t>
            </a:r>
            <a:r>
              <a:rPr lang="sv-SE" b="1" dirty="0" err="1"/>
              <a:t>unemployed</a:t>
            </a:r>
            <a:r>
              <a:rPr lang="sv-SE" dirty="0"/>
              <a:t>;</a:t>
            </a:r>
          </a:p>
          <a:p>
            <a:r>
              <a:rPr lang="sv-SE" b="1" dirty="0"/>
              <a:t>Young</a:t>
            </a:r>
            <a:r>
              <a:rPr lang="sv-SE" dirty="0"/>
              <a:t> </a:t>
            </a:r>
            <a:r>
              <a:rPr lang="sv-SE" dirty="0" err="1"/>
              <a:t>people</a:t>
            </a:r>
            <a:r>
              <a:rPr lang="sv-SE" dirty="0"/>
              <a:t> </a:t>
            </a:r>
            <a:r>
              <a:rPr lang="sv-SE" dirty="0" err="1"/>
              <a:t>are</a:t>
            </a:r>
            <a:r>
              <a:rPr lang="sv-SE" dirty="0"/>
              <a:t> </a:t>
            </a:r>
            <a:r>
              <a:rPr lang="sv-SE" dirty="0" err="1"/>
              <a:t>nearly</a:t>
            </a:r>
            <a:r>
              <a:rPr lang="sv-SE" dirty="0"/>
              <a:t> </a:t>
            </a:r>
            <a:r>
              <a:rPr lang="sv-SE" dirty="0" err="1"/>
              <a:t>three</a:t>
            </a:r>
            <a:r>
              <a:rPr lang="sv-SE" dirty="0"/>
              <a:t> </a:t>
            </a:r>
            <a:r>
              <a:rPr lang="sv-SE" dirty="0" err="1"/>
              <a:t>times</a:t>
            </a:r>
            <a:r>
              <a:rPr lang="sv-SE" dirty="0"/>
              <a:t> as </a:t>
            </a:r>
            <a:r>
              <a:rPr lang="sv-SE" dirty="0" err="1"/>
              <a:t>likely</a:t>
            </a:r>
            <a:r>
              <a:rPr lang="sv-SE" dirty="0"/>
              <a:t> </a:t>
            </a:r>
            <a:r>
              <a:rPr lang="sv-SE" dirty="0" err="1"/>
              <a:t>to</a:t>
            </a:r>
            <a:r>
              <a:rPr lang="sv-SE" dirty="0"/>
              <a:t> be </a:t>
            </a:r>
            <a:r>
              <a:rPr lang="sv-SE" dirty="0" err="1"/>
              <a:t>unemployed</a:t>
            </a:r>
            <a:r>
              <a:rPr lang="sv-SE" dirty="0"/>
              <a:t>;</a:t>
            </a:r>
          </a:p>
          <a:p>
            <a:r>
              <a:rPr lang="sv-SE" dirty="0"/>
              <a:t>An estimated 1.5 billion </a:t>
            </a:r>
            <a:r>
              <a:rPr lang="sv-SE" dirty="0" err="1"/>
              <a:t>are</a:t>
            </a:r>
            <a:r>
              <a:rPr lang="sv-SE" dirty="0"/>
              <a:t> in </a:t>
            </a:r>
            <a:r>
              <a:rPr lang="sv-SE" b="1" dirty="0" err="1"/>
              <a:t>vulnerable</a:t>
            </a:r>
            <a:r>
              <a:rPr lang="sv-SE" dirty="0"/>
              <a:t> </a:t>
            </a:r>
            <a:r>
              <a:rPr lang="sv-SE" dirty="0" err="1"/>
              <a:t>employment</a:t>
            </a:r>
            <a:r>
              <a:rPr lang="sv-SE" dirty="0"/>
              <a:t>;</a:t>
            </a:r>
          </a:p>
          <a:p>
            <a:r>
              <a:rPr lang="sv-SE" dirty="0"/>
              <a:t>630 million live in </a:t>
            </a:r>
            <a:r>
              <a:rPr lang="sv-SE" b="1" dirty="0"/>
              <a:t>extreme </a:t>
            </a:r>
            <a:r>
              <a:rPr lang="sv-SE" b="1" dirty="0" err="1"/>
              <a:t>poverty</a:t>
            </a:r>
            <a:r>
              <a:rPr lang="sv-SE" dirty="0"/>
              <a:t>;</a:t>
            </a:r>
          </a:p>
          <a:p>
            <a:r>
              <a:rPr lang="sv-SE" dirty="0" err="1"/>
              <a:t>Much</a:t>
            </a:r>
            <a:r>
              <a:rPr lang="sv-SE" dirty="0"/>
              <a:t> of </a:t>
            </a:r>
            <a:r>
              <a:rPr lang="sv-SE" dirty="0" err="1"/>
              <a:t>this</a:t>
            </a:r>
            <a:r>
              <a:rPr lang="sv-SE" dirty="0"/>
              <a:t> is </a:t>
            </a:r>
            <a:r>
              <a:rPr lang="sv-SE" b="1" i="1" dirty="0"/>
              <a:t>preventable</a:t>
            </a:r>
            <a:r>
              <a:rPr lang="sv-SE" dirty="0"/>
              <a:t>.   </a:t>
            </a:r>
          </a:p>
          <a:p>
            <a:pPr marL="0" indent="0">
              <a:buNone/>
            </a:pPr>
            <a:r>
              <a:rPr lang="sv-SE" dirty="0"/>
              <a:t>                                                                       (ILO, 2013)</a:t>
            </a:r>
          </a:p>
        </p:txBody>
      </p:sp>
    </p:spTree>
    <p:extLst>
      <p:ext uri="{BB962C8B-B14F-4D97-AF65-F5344CB8AC3E}">
        <p14:creationId xmlns:p14="http://schemas.microsoft.com/office/powerpoint/2010/main" val="36635064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pPr algn="l"/>
            <a:r>
              <a:rPr lang="sv-SE" sz="3200" b="1" dirty="0"/>
              <a:t>HOW IS DECENT WORK REALIZED? DECENT WORK COUNTRY PROGRAMMES (DWCP):</a:t>
            </a:r>
          </a:p>
        </p:txBody>
      </p:sp>
      <p:sp>
        <p:nvSpPr>
          <p:cNvPr id="3" name="Platshållare för innehåll 2"/>
          <p:cNvSpPr>
            <a:spLocks noGrp="1"/>
          </p:cNvSpPr>
          <p:nvPr>
            <p:ph idx="1"/>
          </p:nvPr>
        </p:nvSpPr>
        <p:spPr/>
        <p:txBody>
          <a:bodyPr/>
          <a:lstStyle/>
          <a:p>
            <a:r>
              <a:rPr lang="sv-SE" dirty="0" err="1"/>
              <a:t>Mean</a:t>
            </a:r>
            <a:r>
              <a:rPr lang="sv-SE" dirty="0"/>
              <a:t> </a:t>
            </a:r>
            <a:r>
              <a:rPr lang="sv-SE" dirty="0" err="1"/>
              <a:t>ehicle</a:t>
            </a:r>
            <a:r>
              <a:rPr lang="sv-SE" dirty="0"/>
              <a:t> for </a:t>
            </a:r>
            <a:r>
              <a:rPr lang="sv-SE" dirty="0" err="1"/>
              <a:t>delivering</a:t>
            </a:r>
            <a:r>
              <a:rPr lang="sv-SE" dirty="0"/>
              <a:t> ILO support </a:t>
            </a:r>
            <a:r>
              <a:rPr lang="sv-SE" dirty="0" err="1"/>
              <a:t>to</a:t>
            </a:r>
            <a:r>
              <a:rPr lang="sv-SE" dirty="0"/>
              <a:t> </a:t>
            </a:r>
            <a:r>
              <a:rPr lang="sv-SE" dirty="0" err="1"/>
              <a:t>countries</a:t>
            </a:r>
            <a:r>
              <a:rPr lang="sv-SE" dirty="0"/>
              <a:t>;</a:t>
            </a:r>
          </a:p>
          <a:p>
            <a:r>
              <a:rPr lang="sv-SE" dirty="0" err="1"/>
              <a:t>Distinct</a:t>
            </a:r>
            <a:r>
              <a:rPr lang="sv-SE" dirty="0"/>
              <a:t> ILO </a:t>
            </a:r>
            <a:r>
              <a:rPr lang="sv-SE" dirty="0" err="1"/>
              <a:t>contributio</a:t>
            </a:r>
            <a:r>
              <a:rPr lang="sv-SE" dirty="0"/>
              <a:t> </a:t>
            </a:r>
            <a:r>
              <a:rPr lang="sv-SE" dirty="0" err="1"/>
              <a:t>to</a:t>
            </a:r>
            <a:r>
              <a:rPr lang="sv-SE" dirty="0"/>
              <a:t> UN country programmes;</a:t>
            </a:r>
          </a:p>
          <a:p>
            <a:r>
              <a:rPr lang="sv-SE" dirty="0" err="1"/>
              <a:t>More</a:t>
            </a:r>
            <a:r>
              <a:rPr lang="sv-SE" dirty="0"/>
              <a:t> </a:t>
            </a:r>
            <a:r>
              <a:rPr lang="sv-SE" dirty="0" err="1"/>
              <a:t>than</a:t>
            </a:r>
            <a:r>
              <a:rPr lang="sv-SE" dirty="0"/>
              <a:t> 70 </a:t>
            </a:r>
            <a:r>
              <a:rPr lang="sv-SE" dirty="0" err="1"/>
              <a:t>DWCPs</a:t>
            </a:r>
            <a:r>
              <a:rPr lang="sv-SE" dirty="0"/>
              <a:t> </a:t>
            </a:r>
            <a:r>
              <a:rPr lang="sv-SE" dirty="0" err="1"/>
              <a:t>world</a:t>
            </a:r>
            <a:r>
              <a:rPr lang="sv-SE" dirty="0"/>
              <a:t> </a:t>
            </a:r>
            <a:r>
              <a:rPr lang="sv-SE" dirty="0" err="1"/>
              <a:t>wide</a:t>
            </a:r>
            <a:r>
              <a:rPr lang="sv-SE" dirty="0"/>
              <a:t>.</a:t>
            </a:r>
          </a:p>
          <a:p>
            <a:pPr marL="0" indent="0">
              <a:buNone/>
            </a:pPr>
            <a:r>
              <a:rPr lang="sv-SE" dirty="0"/>
              <a:t>                                            (</a:t>
            </a:r>
            <a:r>
              <a:rPr lang="sv-SE" dirty="0" err="1"/>
              <a:t>Pascual</a:t>
            </a:r>
            <a:r>
              <a:rPr lang="sv-SE" dirty="0"/>
              <a:t>-Teresa, 2011)</a:t>
            </a:r>
          </a:p>
        </p:txBody>
      </p:sp>
    </p:spTree>
    <p:extLst>
      <p:ext uri="{BB962C8B-B14F-4D97-AF65-F5344CB8AC3E}">
        <p14:creationId xmlns:p14="http://schemas.microsoft.com/office/powerpoint/2010/main" val="1092212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4000" b="1" dirty="0"/>
              <a:t>DECENT WORK FOR ALL IN ACTION:</a:t>
            </a:r>
          </a:p>
        </p:txBody>
      </p:sp>
      <p:sp>
        <p:nvSpPr>
          <p:cNvPr id="3" name="Platshållare för innehåll 2"/>
          <p:cNvSpPr>
            <a:spLocks noGrp="1"/>
          </p:cNvSpPr>
          <p:nvPr>
            <p:ph idx="1"/>
          </p:nvPr>
        </p:nvSpPr>
        <p:spPr/>
        <p:txBody>
          <a:bodyPr/>
          <a:lstStyle/>
          <a:p>
            <a:r>
              <a:rPr lang="sv-SE" dirty="0" err="1"/>
              <a:t>Better</a:t>
            </a:r>
            <a:r>
              <a:rPr lang="sv-SE" dirty="0"/>
              <a:t> </a:t>
            </a:r>
            <a:r>
              <a:rPr lang="sv-SE" dirty="0" err="1"/>
              <a:t>Factories</a:t>
            </a:r>
            <a:r>
              <a:rPr lang="sv-SE" dirty="0"/>
              <a:t> (</a:t>
            </a:r>
            <a:r>
              <a:rPr lang="sv-SE" dirty="0" err="1"/>
              <a:t>Cambodia</a:t>
            </a:r>
            <a:r>
              <a:rPr lang="sv-SE" dirty="0"/>
              <a:t>);</a:t>
            </a:r>
          </a:p>
          <a:p>
            <a:r>
              <a:rPr lang="sv-SE" dirty="0" err="1"/>
              <a:t>Employment</a:t>
            </a:r>
            <a:r>
              <a:rPr lang="sv-SE" dirty="0"/>
              <a:t>-Intensive </a:t>
            </a:r>
            <a:r>
              <a:rPr lang="sv-SE" dirty="0" err="1"/>
              <a:t>Rebuilding</a:t>
            </a:r>
            <a:r>
              <a:rPr lang="sv-SE" dirty="0"/>
              <a:t> (Liberia);</a:t>
            </a:r>
          </a:p>
          <a:p>
            <a:r>
              <a:rPr lang="sv-SE" dirty="0" err="1"/>
              <a:t>Eradicating</a:t>
            </a:r>
            <a:r>
              <a:rPr lang="sv-SE" dirty="0"/>
              <a:t> Child Labour from Mining Industry (Peru). </a:t>
            </a:r>
          </a:p>
          <a:p>
            <a:endParaRPr lang="sv-SE" dirty="0"/>
          </a:p>
          <a:p>
            <a:pPr marL="0" indent="0">
              <a:buNone/>
            </a:pPr>
            <a:r>
              <a:rPr lang="sv-SE" dirty="0"/>
              <a:t>                                    </a:t>
            </a:r>
            <a:r>
              <a:rPr lang="sv-SE" sz="2400" dirty="0"/>
              <a:t>(</a:t>
            </a:r>
            <a:r>
              <a:rPr lang="sv-SE" sz="2400" dirty="0" err="1"/>
              <a:t>Pascual</a:t>
            </a:r>
            <a:r>
              <a:rPr lang="sv-SE" sz="2400" dirty="0"/>
              <a:t>-Teresa, 2011)</a:t>
            </a:r>
            <a:endParaRPr lang="sv-SE" dirty="0"/>
          </a:p>
        </p:txBody>
      </p:sp>
    </p:spTree>
    <p:extLst>
      <p:ext uri="{BB962C8B-B14F-4D97-AF65-F5344CB8AC3E}">
        <p14:creationId xmlns:p14="http://schemas.microsoft.com/office/powerpoint/2010/main" val="14902981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l"/>
            <a:r>
              <a:rPr lang="sv-SE" b="1" dirty="0"/>
              <a:t>EMPLOYMENT-INTENSIVE REBUILDING. THE CHALLENGE:</a:t>
            </a:r>
          </a:p>
        </p:txBody>
      </p:sp>
      <p:sp>
        <p:nvSpPr>
          <p:cNvPr id="3" name="Platshållare för innehåll 2"/>
          <p:cNvSpPr>
            <a:spLocks noGrp="1"/>
          </p:cNvSpPr>
          <p:nvPr>
            <p:ph idx="1"/>
          </p:nvPr>
        </p:nvSpPr>
        <p:spPr/>
        <p:txBody>
          <a:bodyPr>
            <a:normAutofit lnSpcReduction="10000"/>
          </a:bodyPr>
          <a:lstStyle/>
          <a:p>
            <a:r>
              <a:rPr lang="sv-SE" dirty="0" err="1"/>
              <a:t>After</a:t>
            </a:r>
            <a:r>
              <a:rPr lang="sv-SE" dirty="0"/>
              <a:t> </a:t>
            </a:r>
            <a:r>
              <a:rPr lang="sv-SE" dirty="0" err="1"/>
              <a:t>many</a:t>
            </a:r>
            <a:r>
              <a:rPr lang="sv-SE" dirty="0"/>
              <a:t> </a:t>
            </a:r>
            <a:r>
              <a:rPr lang="sv-SE" dirty="0" err="1"/>
              <a:t>years</a:t>
            </a:r>
            <a:r>
              <a:rPr lang="sv-SE" dirty="0"/>
              <a:t> of </a:t>
            </a:r>
            <a:r>
              <a:rPr lang="sv-SE" dirty="0" err="1"/>
              <a:t>devastating</a:t>
            </a:r>
            <a:r>
              <a:rPr lang="sv-SE" dirty="0"/>
              <a:t> </a:t>
            </a:r>
            <a:r>
              <a:rPr lang="sv-SE" dirty="0" err="1"/>
              <a:t>conflict</a:t>
            </a:r>
            <a:r>
              <a:rPr lang="sv-SE" dirty="0"/>
              <a:t>, Liberia has 80 </a:t>
            </a:r>
            <a:r>
              <a:rPr lang="sv-SE" dirty="0" err="1"/>
              <a:t>percent</a:t>
            </a:r>
            <a:r>
              <a:rPr lang="sv-SE" dirty="0"/>
              <a:t> under-</a:t>
            </a:r>
            <a:r>
              <a:rPr lang="sv-SE" dirty="0" err="1"/>
              <a:t>employment</a:t>
            </a:r>
            <a:r>
              <a:rPr lang="sv-SE" dirty="0"/>
              <a:t>;</a:t>
            </a:r>
          </a:p>
          <a:p>
            <a:r>
              <a:rPr lang="sv-SE" dirty="0"/>
              <a:t>The country lacks </a:t>
            </a:r>
            <a:r>
              <a:rPr lang="sv-SE" dirty="0" err="1"/>
              <a:t>basic</a:t>
            </a:r>
            <a:r>
              <a:rPr lang="sv-SE" dirty="0"/>
              <a:t> </a:t>
            </a:r>
            <a:r>
              <a:rPr lang="sv-SE" dirty="0" err="1"/>
              <a:t>infrastructure</a:t>
            </a:r>
            <a:r>
              <a:rPr lang="sv-SE" dirty="0"/>
              <a:t>, </a:t>
            </a:r>
            <a:r>
              <a:rPr lang="sv-SE" dirty="0" err="1"/>
              <a:t>such</a:t>
            </a:r>
            <a:r>
              <a:rPr lang="sv-SE" dirty="0"/>
              <a:t> as roads, </a:t>
            </a:r>
            <a:r>
              <a:rPr lang="sv-SE" dirty="0" err="1"/>
              <a:t>electricity</a:t>
            </a:r>
            <a:r>
              <a:rPr lang="sv-SE" dirty="0"/>
              <a:t>, </a:t>
            </a:r>
            <a:r>
              <a:rPr lang="sv-SE" dirty="0" err="1"/>
              <a:t>running</a:t>
            </a:r>
            <a:r>
              <a:rPr lang="sv-SE" dirty="0"/>
              <a:t> </a:t>
            </a:r>
            <a:r>
              <a:rPr lang="sv-SE" dirty="0" err="1"/>
              <a:t>water</a:t>
            </a:r>
            <a:r>
              <a:rPr lang="sv-SE" dirty="0"/>
              <a:t>;</a:t>
            </a:r>
          </a:p>
          <a:p>
            <a:r>
              <a:rPr lang="sv-SE" dirty="0"/>
              <a:t>Young </a:t>
            </a:r>
            <a:r>
              <a:rPr lang="sv-SE" dirty="0" err="1"/>
              <a:t>adults</a:t>
            </a:r>
            <a:r>
              <a:rPr lang="sv-SE" dirty="0"/>
              <a:t> </a:t>
            </a:r>
            <a:r>
              <a:rPr lang="sv-SE" dirty="0" err="1"/>
              <a:t>are</a:t>
            </a:r>
            <a:r>
              <a:rPr lang="sv-SE" dirty="0"/>
              <a:t> </a:t>
            </a:r>
            <a:r>
              <a:rPr lang="sv-SE" dirty="0" err="1"/>
              <a:t>largely</a:t>
            </a:r>
            <a:r>
              <a:rPr lang="sv-SE" dirty="0"/>
              <a:t> </a:t>
            </a:r>
            <a:r>
              <a:rPr lang="sv-SE" dirty="0" err="1"/>
              <a:t>unskilled</a:t>
            </a:r>
            <a:r>
              <a:rPr lang="sv-SE" dirty="0"/>
              <a:t>;</a:t>
            </a:r>
          </a:p>
          <a:p>
            <a:r>
              <a:rPr lang="sv-SE" dirty="0"/>
              <a:t>The </a:t>
            </a:r>
            <a:r>
              <a:rPr lang="sv-SE" dirty="0" err="1"/>
              <a:t>challenge</a:t>
            </a:r>
            <a:r>
              <a:rPr lang="sv-SE" dirty="0"/>
              <a:t>: To </a:t>
            </a:r>
            <a:r>
              <a:rPr lang="sv-SE" dirty="0" err="1"/>
              <a:t>rebuild</a:t>
            </a:r>
            <a:r>
              <a:rPr lang="sv-SE" dirty="0"/>
              <a:t> the country and </a:t>
            </a:r>
            <a:r>
              <a:rPr lang="sv-SE" dirty="0" err="1"/>
              <a:t>help</a:t>
            </a:r>
            <a:r>
              <a:rPr lang="sv-SE" dirty="0"/>
              <a:t> </a:t>
            </a:r>
            <a:r>
              <a:rPr lang="sv-SE" dirty="0" err="1"/>
              <a:t>create</a:t>
            </a:r>
            <a:r>
              <a:rPr lang="sv-SE" dirty="0"/>
              <a:t> a </a:t>
            </a:r>
            <a:r>
              <a:rPr lang="sv-SE" dirty="0" err="1"/>
              <a:t>skilled</a:t>
            </a:r>
            <a:r>
              <a:rPr lang="sv-SE" dirty="0"/>
              <a:t> </a:t>
            </a:r>
            <a:r>
              <a:rPr lang="sv-SE" dirty="0" err="1"/>
              <a:t>employment</a:t>
            </a:r>
            <a:r>
              <a:rPr lang="sv-SE" dirty="0"/>
              <a:t> </a:t>
            </a:r>
            <a:r>
              <a:rPr lang="sv-SE" dirty="0" err="1"/>
              <a:t>bvaswe</a:t>
            </a:r>
            <a:r>
              <a:rPr lang="sv-SE" dirty="0"/>
              <a:t> </a:t>
            </a:r>
            <a:r>
              <a:rPr lang="sv-SE" dirty="0" err="1"/>
              <a:t>to</a:t>
            </a:r>
            <a:r>
              <a:rPr lang="sv-SE" dirty="0"/>
              <a:t> </a:t>
            </a:r>
            <a:r>
              <a:rPr lang="sv-SE" dirty="0" err="1"/>
              <a:t>carry</a:t>
            </a:r>
            <a:r>
              <a:rPr lang="sv-SE" dirty="0"/>
              <a:t> the nation forward.    </a:t>
            </a:r>
          </a:p>
          <a:p>
            <a:pPr marL="0" indent="0">
              <a:buNone/>
            </a:pPr>
            <a:r>
              <a:rPr lang="sv-SE" dirty="0"/>
              <a:t>                                          (</a:t>
            </a:r>
            <a:r>
              <a:rPr lang="sv-SE" dirty="0" err="1"/>
              <a:t>Pascual</a:t>
            </a:r>
            <a:r>
              <a:rPr lang="sv-SE" dirty="0"/>
              <a:t>-Teresa, 2011)</a:t>
            </a:r>
          </a:p>
        </p:txBody>
      </p:sp>
    </p:spTree>
    <p:extLst>
      <p:ext uri="{BB962C8B-B14F-4D97-AF65-F5344CB8AC3E}">
        <p14:creationId xmlns:p14="http://schemas.microsoft.com/office/powerpoint/2010/main" val="30158588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95536" y="274638"/>
            <a:ext cx="8291264" cy="1642194"/>
          </a:xfrm>
        </p:spPr>
        <p:txBody>
          <a:bodyPr>
            <a:normAutofit fontScale="90000"/>
          </a:bodyPr>
          <a:lstStyle/>
          <a:p>
            <a:pPr algn="l"/>
            <a:r>
              <a:rPr lang="sv-SE" b="1" dirty="0"/>
              <a:t>PSYCHOSOCIAL OCCUPATIONAL FACTORS AND HEALTH:</a:t>
            </a:r>
            <a:br>
              <a:rPr lang="sv-SE" dirty="0"/>
            </a:br>
            <a:endParaRPr lang="sv-SE" dirty="0"/>
          </a:p>
        </p:txBody>
      </p:sp>
      <p:sp>
        <p:nvSpPr>
          <p:cNvPr id="3" name="Platshållare för innehåll 2"/>
          <p:cNvSpPr>
            <a:spLocks noGrp="1"/>
          </p:cNvSpPr>
          <p:nvPr>
            <p:ph idx="1"/>
          </p:nvPr>
        </p:nvSpPr>
        <p:spPr/>
        <p:txBody>
          <a:bodyPr>
            <a:normAutofit fontScale="85000" lnSpcReduction="20000"/>
          </a:bodyPr>
          <a:lstStyle/>
          <a:p>
            <a:r>
              <a:rPr lang="sv-SE" b="1" dirty="0"/>
              <a:t>Emotional</a:t>
            </a:r>
            <a:r>
              <a:rPr lang="sv-SE" dirty="0"/>
              <a:t> </a:t>
            </a:r>
            <a:r>
              <a:rPr lang="sv-SE" dirty="0" err="1"/>
              <a:t>reactions</a:t>
            </a:r>
            <a:r>
              <a:rPr lang="sv-SE" dirty="0"/>
              <a:t> (</a:t>
            </a:r>
            <a:r>
              <a:rPr lang="sv-SE" dirty="0" err="1"/>
              <a:t>anxiety</a:t>
            </a:r>
            <a:r>
              <a:rPr lang="sv-SE" dirty="0"/>
              <a:t>, depression, </a:t>
            </a:r>
            <a:r>
              <a:rPr lang="sv-SE" dirty="0" err="1"/>
              <a:t>hopelessness</a:t>
            </a:r>
            <a:r>
              <a:rPr lang="sv-SE" dirty="0"/>
              <a:t>, </a:t>
            </a:r>
            <a:r>
              <a:rPr lang="sv-SE" dirty="0" err="1"/>
              <a:t>helplessness</a:t>
            </a:r>
            <a:r>
              <a:rPr lang="sv-SE" dirty="0"/>
              <a:t>, interpretation of </a:t>
            </a:r>
            <a:r>
              <a:rPr lang="sv-SE" dirty="0" err="1"/>
              <a:t>extrinsic</a:t>
            </a:r>
            <a:r>
              <a:rPr lang="sv-SE" dirty="0"/>
              <a:t> and </a:t>
            </a:r>
            <a:r>
              <a:rPr lang="sv-SE" dirty="0" err="1"/>
              <a:t>intrinsic</a:t>
            </a:r>
            <a:r>
              <a:rPr lang="sv-SE" dirty="0"/>
              <a:t> perceptions);</a:t>
            </a:r>
          </a:p>
          <a:p>
            <a:r>
              <a:rPr lang="sv-SE" b="1" dirty="0" err="1"/>
              <a:t>Cognitive</a:t>
            </a:r>
            <a:r>
              <a:rPr lang="sv-SE" dirty="0"/>
              <a:t> </a:t>
            </a:r>
            <a:r>
              <a:rPr lang="sv-SE" dirty="0" err="1"/>
              <a:t>reactions</a:t>
            </a:r>
            <a:r>
              <a:rPr lang="sv-SE" dirty="0"/>
              <a:t> (</a:t>
            </a:r>
            <a:r>
              <a:rPr lang="sv-SE" dirty="0" err="1"/>
              <a:t>recollection</a:t>
            </a:r>
            <a:r>
              <a:rPr lang="sv-SE" dirty="0"/>
              <a:t>, </a:t>
            </a:r>
            <a:r>
              <a:rPr lang="sv-SE" dirty="0" err="1"/>
              <a:t>concentration</a:t>
            </a:r>
            <a:r>
              <a:rPr lang="sv-SE" dirty="0"/>
              <a:t>, </a:t>
            </a:r>
            <a:r>
              <a:rPr lang="sv-SE" dirty="0" err="1"/>
              <a:t>creativity</a:t>
            </a:r>
            <a:r>
              <a:rPr lang="sv-SE" dirty="0"/>
              <a:t>, </a:t>
            </a:r>
            <a:r>
              <a:rPr lang="sv-SE" dirty="0" err="1"/>
              <a:t>learning</a:t>
            </a:r>
            <a:r>
              <a:rPr lang="sv-SE" dirty="0"/>
              <a:t>, decision </a:t>
            </a:r>
            <a:r>
              <a:rPr lang="sv-SE" dirty="0" err="1"/>
              <a:t>making</a:t>
            </a:r>
            <a:r>
              <a:rPr lang="sv-SE" dirty="0"/>
              <a:t>);</a:t>
            </a:r>
          </a:p>
          <a:p>
            <a:r>
              <a:rPr lang="sv-SE" b="1" dirty="0" err="1"/>
              <a:t>Behavioral</a:t>
            </a:r>
            <a:r>
              <a:rPr lang="sv-SE" dirty="0"/>
              <a:t> </a:t>
            </a:r>
            <a:r>
              <a:rPr lang="sv-SE" dirty="0" err="1"/>
              <a:t>reactions</a:t>
            </a:r>
            <a:r>
              <a:rPr lang="sv-SE" dirty="0"/>
              <a:t> (smoking, </a:t>
            </a:r>
            <a:r>
              <a:rPr lang="sv-SE" dirty="0" err="1"/>
              <a:t>alcohol</a:t>
            </a:r>
            <a:r>
              <a:rPr lang="sv-SE" dirty="0"/>
              <a:t>, </a:t>
            </a:r>
            <a:r>
              <a:rPr lang="sv-SE" dirty="0" err="1"/>
              <a:t>overeating</a:t>
            </a:r>
            <a:r>
              <a:rPr lang="sv-SE" dirty="0"/>
              <a:t>, </a:t>
            </a:r>
            <a:r>
              <a:rPr lang="sv-SE" dirty="0" err="1"/>
              <a:t>drugs</a:t>
            </a:r>
            <a:r>
              <a:rPr lang="sv-SE" dirty="0"/>
              <a:t>, </a:t>
            </a:r>
            <a:r>
              <a:rPr lang="sv-SE" dirty="0" err="1"/>
              <a:t>agressiveness</a:t>
            </a:r>
            <a:r>
              <a:rPr lang="sv-SE" dirty="0"/>
              <a:t>, </a:t>
            </a:r>
            <a:r>
              <a:rPr lang="sv-SE" dirty="0" err="1"/>
              <a:t>suicide</a:t>
            </a:r>
            <a:r>
              <a:rPr lang="sv-SE" dirty="0"/>
              <a:t>);</a:t>
            </a:r>
          </a:p>
          <a:p>
            <a:r>
              <a:rPr lang="sv-SE" b="1" dirty="0" err="1"/>
              <a:t>Physiological</a:t>
            </a:r>
            <a:r>
              <a:rPr lang="sv-SE" dirty="0"/>
              <a:t> </a:t>
            </a:r>
            <a:r>
              <a:rPr lang="sv-SE" dirty="0" err="1"/>
              <a:t>reactions</a:t>
            </a:r>
            <a:r>
              <a:rPr lang="sv-SE" dirty="0"/>
              <a:t> (</a:t>
            </a:r>
            <a:r>
              <a:rPr lang="sv-SE" dirty="0" err="1"/>
              <a:t>cardio-vascular</a:t>
            </a:r>
            <a:r>
              <a:rPr lang="sv-SE" dirty="0"/>
              <a:t>, </a:t>
            </a:r>
            <a:r>
              <a:rPr lang="sv-SE" dirty="0" err="1"/>
              <a:t>genito-urinary</a:t>
            </a:r>
            <a:r>
              <a:rPr lang="sv-SE" dirty="0"/>
              <a:t>, </a:t>
            </a:r>
            <a:r>
              <a:rPr lang="sv-SE" dirty="0" err="1"/>
              <a:t>skeletto-muscular</a:t>
            </a:r>
            <a:r>
              <a:rPr lang="sv-SE" dirty="0"/>
              <a:t>, </a:t>
            </a:r>
            <a:r>
              <a:rPr lang="sv-SE" dirty="0" err="1"/>
              <a:t>gastro-intestinal</a:t>
            </a:r>
            <a:r>
              <a:rPr lang="sv-SE" dirty="0"/>
              <a:t>: </a:t>
            </a:r>
            <a:r>
              <a:rPr lang="sv-SE" dirty="0" err="1"/>
              <a:t>dysfunction</a:t>
            </a:r>
            <a:r>
              <a:rPr lang="sv-SE" dirty="0"/>
              <a:t> </a:t>
            </a:r>
            <a:r>
              <a:rPr lang="sv-SE" dirty="0" err="1"/>
              <a:t>possibly</a:t>
            </a:r>
            <a:r>
              <a:rPr lang="sv-SE" dirty="0"/>
              <a:t> leading </a:t>
            </a:r>
            <a:r>
              <a:rPr lang="sv-SE" dirty="0" err="1"/>
              <a:t>to</a:t>
            </a:r>
            <a:r>
              <a:rPr lang="sv-SE" dirty="0"/>
              <a:t> </a:t>
            </a:r>
            <a:r>
              <a:rPr lang="sv-SE" dirty="0" err="1"/>
              <a:t>structural</a:t>
            </a:r>
            <a:r>
              <a:rPr lang="sv-SE" dirty="0"/>
              <a:t> </a:t>
            </a:r>
            <a:r>
              <a:rPr lang="sv-SE" dirty="0" err="1"/>
              <a:t>damage</a:t>
            </a:r>
            <a:r>
              <a:rPr lang="sv-SE" dirty="0"/>
              <a:t>;</a:t>
            </a:r>
          </a:p>
          <a:p>
            <a:r>
              <a:rPr lang="sv-SE" dirty="0" err="1"/>
              <a:t>Can</a:t>
            </a:r>
            <a:r>
              <a:rPr lang="sv-SE" dirty="0"/>
              <a:t> </a:t>
            </a:r>
            <a:r>
              <a:rPr lang="sv-SE" dirty="0" err="1"/>
              <a:t>to</a:t>
            </a:r>
            <a:r>
              <a:rPr lang="sv-SE" dirty="0"/>
              <a:t> </a:t>
            </a:r>
            <a:r>
              <a:rPr lang="sv-SE" dirty="0" err="1"/>
              <a:t>some</a:t>
            </a:r>
            <a:r>
              <a:rPr lang="sv-SE" dirty="0"/>
              <a:t> </a:t>
            </a:r>
            <a:r>
              <a:rPr lang="sv-SE" dirty="0" err="1"/>
              <a:t>degree</a:t>
            </a:r>
            <a:r>
              <a:rPr lang="sv-SE" dirty="0"/>
              <a:t> </a:t>
            </a:r>
            <a:r>
              <a:rPr lang="sv-SE" dirty="0" err="1"/>
              <a:t>influence</a:t>
            </a:r>
            <a:r>
              <a:rPr lang="sv-SE" dirty="0"/>
              <a:t> </a:t>
            </a:r>
            <a:r>
              <a:rPr lang="sv-SE" dirty="0" err="1"/>
              <a:t>virtually</a:t>
            </a:r>
            <a:r>
              <a:rPr lang="sv-SE" dirty="0"/>
              <a:t> </a:t>
            </a:r>
            <a:r>
              <a:rPr lang="sv-SE" b="1" dirty="0" err="1"/>
              <a:t>every</a:t>
            </a:r>
            <a:r>
              <a:rPr lang="sv-SE" dirty="0"/>
              <a:t> </a:t>
            </a:r>
            <a:r>
              <a:rPr lang="sv-SE" dirty="0" err="1"/>
              <a:t>disease</a:t>
            </a:r>
            <a:r>
              <a:rPr lang="sv-SE" dirty="0"/>
              <a:t>, </a:t>
            </a:r>
            <a:r>
              <a:rPr lang="sv-SE" dirty="0" err="1"/>
              <a:t>its</a:t>
            </a:r>
            <a:r>
              <a:rPr lang="sv-SE" dirty="0"/>
              <a:t> </a:t>
            </a:r>
            <a:r>
              <a:rPr lang="sv-SE" dirty="0" err="1"/>
              <a:t>course</a:t>
            </a:r>
            <a:r>
              <a:rPr lang="sv-SE" dirty="0"/>
              <a:t>, </a:t>
            </a:r>
            <a:r>
              <a:rPr lang="sv-SE" dirty="0" err="1"/>
              <a:t>treatment</a:t>
            </a:r>
            <a:r>
              <a:rPr lang="sv-SE" dirty="0"/>
              <a:t> and rehabilitation.</a:t>
            </a:r>
          </a:p>
        </p:txBody>
      </p:sp>
    </p:spTree>
    <p:extLst>
      <p:ext uri="{BB962C8B-B14F-4D97-AF65-F5344CB8AC3E}">
        <p14:creationId xmlns:p14="http://schemas.microsoft.com/office/powerpoint/2010/main" val="31946797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l"/>
            <a:r>
              <a:rPr lang="sv-SE" b="1" dirty="0"/>
              <a:t>SWEDISH WORK ENVIRONMENT ACT 1990/91:140 (</a:t>
            </a:r>
            <a:r>
              <a:rPr lang="sv-SE" b="1" dirty="0" err="1"/>
              <a:t>Summary</a:t>
            </a:r>
            <a:r>
              <a:rPr lang="sv-SE" b="1" dirty="0"/>
              <a:t>):</a:t>
            </a:r>
          </a:p>
        </p:txBody>
      </p:sp>
      <p:sp>
        <p:nvSpPr>
          <p:cNvPr id="3" name="Platshållare för innehåll 2"/>
          <p:cNvSpPr>
            <a:spLocks noGrp="1"/>
          </p:cNvSpPr>
          <p:nvPr>
            <p:ph idx="1"/>
          </p:nvPr>
        </p:nvSpPr>
        <p:spPr/>
        <p:txBody>
          <a:bodyPr>
            <a:normAutofit fontScale="92500" lnSpcReduction="10000"/>
          </a:bodyPr>
          <a:lstStyle/>
          <a:p>
            <a:r>
              <a:rPr lang="sv-SE" dirty="0" err="1"/>
              <a:t>Adapt</a:t>
            </a:r>
            <a:r>
              <a:rPr lang="sv-SE" dirty="0"/>
              <a:t> </a:t>
            </a:r>
            <a:r>
              <a:rPr lang="sv-SE" dirty="0" err="1"/>
              <a:t>jobs</a:t>
            </a:r>
            <a:r>
              <a:rPr lang="sv-SE" dirty="0"/>
              <a:t> </a:t>
            </a:r>
            <a:r>
              <a:rPr lang="sv-SE" dirty="0" err="1"/>
              <a:t>to</a:t>
            </a:r>
            <a:r>
              <a:rPr lang="sv-SE" dirty="0"/>
              <a:t> </a:t>
            </a:r>
            <a:r>
              <a:rPr lang="sv-SE" dirty="0" err="1"/>
              <a:t>employees´abilities</a:t>
            </a:r>
            <a:r>
              <a:rPr lang="sv-SE" dirty="0"/>
              <a:t> and </a:t>
            </a:r>
            <a:r>
              <a:rPr lang="sv-SE" dirty="0" err="1"/>
              <a:t>needs</a:t>
            </a:r>
            <a:r>
              <a:rPr lang="sv-SE" dirty="0"/>
              <a:t>;</a:t>
            </a:r>
          </a:p>
          <a:p>
            <a:r>
              <a:rPr lang="sv-SE" dirty="0" err="1"/>
              <a:t>Allow</a:t>
            </a:r>
            <a:r>
              <a:rPr lang="sv-SE" dirty="0"/>
              <a:t> </a:t>
            </a:r>
            <a:r>
              <a:rPr lang="sv-SE" dirty="0" err="1"/>
              <a:t>employee</a:t>
            </a:r>
            <a:r>
              <a:rPr lang="sv-SE" dirty="0"/>
              <a:t> participation n </a:t>
            </a:r>
            <a:r>
              <a:rPr lang="sv-SE" dirty="0" err="1"/>
              <a:t>job</a:t>
            </a:r>
            <a:r>
              <a:rPr lang="sv-SE" dirty="0"/>
              <a:t> design and </a:t>
            </a:r>
            <a:r>
              <a:rPr lang="sv-SE" dirty="0" err="1"/>
              <a:t>change</a:t>
            </a:r>
            <a:r>
              <a:rPr lang="sv-SE" dirty="0"/>
              <a:t>;</a:t>
            </a:r>
          </a:p>
          <a:p>
            <a:r>
              <a:rPr lang="sv-SE" dirty="0" err="1"/>
              <a:t>Humanize</a:t>
            </a:r>
            <a:r>
              <a:rPr lang="sv-SE" dirty="0"/>
              <a:t> </a:t>
            </a:r>
            <a:r>
              <a:rPr lang="sv-SE" dirty="0" err="1"/>
              <a:t>piece</a:t>
            </a:r>
            <a:r>
              <a:rPr lang="sv-SE" dirty="0"/>
              <a:t> </a:t>
            </a:r>
            <a:r>
              <a:rPr lang="sv-SE" dirty="0" err="1"/>
              <a:t>work</a:t>
            </a:r>
            <a:r>
              <a:rPr lang="sv-SE" dirty="0"/>
              <a:t> and </a:t>
            </a:r>
            <a:r>
              <a:rPr lang="sv-SE" dirty="0" err="1"/>
              <a:t>shift</a:t>
            </a:r>
            <a:r>
              <a:rPr lang="sv-SE" dirty="0"/>
              <a:t> </a:t>
            </a:r>
            <a:r>
              <a:rPr lang="sv-SE" dirty="0" err="1"/>
              <a:t>work</a:t>
            </a:r>
            <a:r>
              <a:rPr lang="sv-SE" dirty="0"/>
              <a:t>;</a:t>
            </a:r>
          </a:p>
          <a:p>
            <a:r>
              <a:rPr lang="sv-SE" dirty="0" err="1"/>
              <a:t>Avoid</a:t>
            </a:r>
            <a:r>
              <a:rPr lang="sv-SE" dirty="0"/>
              <a:t> </a:t>
            </a:r>
            <a:r>
              <a:rPr lang="sv-SE" dirty="0" err="1"/>
              <a:t>strictly</a:t>
            </a:r>
            <a:r>
              <a:rPr lang="sv-SE" dirty="0"/>
              <a:t> </a:t>
            </a:r>
            <a:r>
              <a:rPr lang="sv-SE" dirty="0" err="1"/>
              <a:t>controlled</a:t>
            </a:r>
            <a:r>
              <a:rPr lang="sv-SE" dirty="0"/>
              <a:t> and </a:t>
            </a:r>
            <a:r>
              <a:rPr lang="sv-SE" dirty="0" err="1"/>
              <a:t>tied</a:t>
            </a:r>
            <a:r>
              <a:rPr lang="sv-SE" dirty="0"/>
              <a:t> </a:t>
            </a:r>
            <a:r>
              <a:rPr lang="sv-SE" dirty="0" err="1"/>
              <a:t>work</a:t>
            </a:r>
            <a:r>
              <a:rPr lang="sv-SE" dirty="0"/>
              <a:t>;</a:t>
            </a:r>
          </a:p>
          <a:p>
            <a:r>
              <a:rPr lang="sv-SE" dirty="0" err="1"/>
              <a:t>Promote</a:t>
            </a:r>
            <a:r>
              <a:rPr lang="sv-SE" dirty="0"/>
              <a:t> task </a:t>
            </a:r>
            <a:r>
              <a:rPr lang="sv-SE" dirty="0" err="1"/>
              <a:t>variety</a:t>
            </a:r>
            <a:r>
              <a:rPr lang="sv-SE" dirty="0"/>
              <a:t> and </a:t>
            </a:r>
            <a:r>
              <a:rPr lang="sv-SE" dirty="0" err="1"/>
              <a:t>continuity</a:t>
            </a:r>
            <a:r>
              <a:rPr lang="sv-SE" dirty="0"/>
              <a:t>; and </a:t>
            </a:r>
            <a:r>
              <a:rPr lang="sv-SE" dirty="0" err="1"/>
              <a:t>collaboration</a:t>
            </a:r>
            <a:r>
              <a:rPr lang="sv-SE" dirty="0"/>
              <a:t>;</a:t>
            </a:r>
          </a:p>
          <a:p>
            <a:r>
              <a:rPr lang="sv-SE" dirty="0" err="1"/>
              <a:t>Promote</a:t>
            </a:r>
            <a:r>
              <a:rPr lang="sv-SE" dirty="0"/>
              <a:t> personal </a:t>
            </a:r>
            <a:r>
              <a:rPr lang="sv-SE" dirty="0" err="1"/>
              <a:t>development</a:t>
            </a:r>
            <a:r>
              <a:rPr lang="sv-SE" dirty="0"/>
              <a:t>, </a:t>
            </a:r>
            <a:r>
              <a:rPr lang="sv-SE" dirty="0" err="1"/>
              <a:t>self-determinantion</a:t>
            </a:r>
            <a:r>
              <a:rPr lang="sv-SE" dirty="0"/>
              <a:t> and </a:t>
            </a:r>
            <a:r>
              <a:rPr lang="sv-SE" dirty="0" err="1"/>
              <a:t>occupational</a:t>
            </a:r>
            <a:r>
              <a:rPr lang="sv-SE" dirty="0"/>
              <a:t> </a:t>
            </a:r>
            <a:r>
              <a:rPr lang="sv-SE" dirty="0" err="1"/>
              <a:t>responsibility</a:t>
            </a:r>
            <a:r>
              <a:rPr lang="sv-SE" dirty="0"/>
              <a:t>.</a:t>
            </a:r>
          </a:p>
        </p:txBody>
      </p:sp>
    </p:spTree>
    <p:extLst>
      <p:ext uri="{BB962C8B-B14F-4D97-AF65-F5344CB8AC3E}">
        <p14:creationId xmlns:p14="http://schemas.microsoft.com/office/powerpoint/2010/main" val="34134061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p:txBody>
          <a:bodyPr>
            <a:normAutofit/>
          </a:bodyPr>
          <a:lstStyle/>
          <a:p>
            <a:pPr marL="0" indent="0" algn="ctr">
              <a:buNone/>
            </a:pPr>
            <a:r>
              <a:rPr lang="sv-SE" sz="7200" b="1" dirty="0"/>
              <a:t>WORDS DO NOT COOK RICE!</a:t>
            </a:r>
          </a:p>
        </p:txBody>
      </p:sp>
    </p:spTree>
    <p:extLst>
      <p:ext uri="{BB962C8B-B14F-4D97-AF65-F5344CB8AC3E}">
        <p14:creationId xmlns:p14="http://schemas.microsoft.com/office/powerpoint/2010/main" val="2419858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a:t>VULNERABLE EMPLOYMENT AS A SHARE OF TOTAL EMPLOYMENT, 2011</a:t>
            </a:r>
            <a:endParaRPr lang="sv-SE"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821422"/>
            <a:ext cx="8229600" cy="4083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46152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l"/>
            <a:r>
              <a:rPr lang="sv-SE" b="1" dirty="0"/>
              <a:t>MONITORING AND ASSESSING PROGRESS ON DECENT WORK (MAP)</a:t>
            </a:r>
          </a:p>
        </p:txBody>
      </p:sp>
      <p:sp>
        <p:nvSpPr>
          <p:cNvPr id="3" name="Platshållare för innehåll 2"/>
          <p:cNvSpPr>
            <a:spLocks noGrp="1"/>
          </p:cNvSpPr>
          <p:nvPr>
            <p:ph idx="1"/>
          </p:nvPr>
        </p:nvSpPr>
        <p:spPr>
          <a:xfrm>
            <a:off x="539552" y="1988840"/>
            <a:ext cx="8147248" cy="4137323"/>
          </a:xfrm>
        </p:spPr>
        <p:txBody>
          <a:bodyPr>
            <a:normAutofit fontScale="62500" lnSpcReduction="20000"/>
          </a:bodyPr>
          <a:lstStyle/>
          <a:p>
            <a:pPr marL="0" indent="0" algn="ctr">
              <a:buNone/>
            </a:pPr>
            <a:r>
              <a:rPr lang="sv-SE" sz="4700" b="1" dirty="0" err="1"/>
              <a:t>Ongoing</a:t>
            </a:r>
            <a:r>
              <a:rPr lang="sv-SE" sz="4700" b="1" dirty="0"/>
              <a:t> processes in, </a:t>
            </a:r>
            <a:r>
              <a:rPr lang="sv-SE" sz="4700" b="1" dirty="0" err="1"/>
              <a:t>among</a:t>
            </a:r>
            <a:r>
              <a:rPr lang="sv-SE" sz="4700" b="1" dirty="0"/>
              <a:t> </a:t>
            </a:r>
            <a:r>
              <a:rPr lang="sv-SE" sz="4700" b="1" dirty="0" err="1"/>
              <a:t>others</a:t>
            </a:r>
            <a:r>
              <a:rPr lang="sv-SE" sz="4700" b="1" dirty="0"/>
              <a:t>:</a:t>
            </a:r>
          </a:p>
          <a:p>
            <a:pPr marL="0" indent="0">
              <a:buNone/>
            </a:pPr>
            <a:endParaRPr lang="sv-SE" sz="4700" dirty="0"/>
          </a:p>
          <a:p>
            <a:pPr marL="0" indent="0" algn="ctr">
              <a:buNone/>
            </a:pPr>
            <a:endParaRPr lang="sv-SE" dirty="0"/>
          </a:p>
          <a:p>
            <a:pPr marL="0" indent="0">
              <a:buNone/>
            </a:pPr>
            <a:r>
              <a:rPr lang="sv-SE" sz="6200" dirty="0" err="1"/>
              <a:t>Bangla</a:t>
            </a:r>
            <a:r>
              <a:rPr lang="sv-SE" sz="6200" dirty="0"/>
              <a:t> </a:t>
            </a:r>
            <a:r>
              <a:rPr lang="sv-SE" sz="6200" dirty="0" err="1"/>
              <a:t>Desh</a:t>
            </a:r>
            <a:r>
              <a:rPr lang="sv-SE" sz="6200" dirty="0"/>
              <a:t>, Brazil, </a:t>
            </a:r>
            <a:r>
              <a:rPr lang="sv-SE" sz="6200" dirty="0" err="1"/>
              <a:t>Cambodia</a:t>
            </a:r>
            <a:r>
              <a:rPr lang="sv-SE" sz="6200" dirty="0"/>
              <a:t>, Indonesia, Niger, Peru, Philippines, </a:t>
            </a:r>
            <a:r>
              <a:rPr lang="sv-SE" sz="6200" dirty="0" err="1"/>
              <a:t>Ukraine</a:t>
            </a:r>
            <a:r>
              <a:rPr lang="sv-SE" sz="6200" dirty="0"/>
              <a:t>, Zambia</a:t>
            </a:r>
          </a:p>
          <a:p>
            <a:pPr marL="0" indent="0" algn="ctr">
              <a:buNone/>
            </a:pPr>
            <a:endParaRPr lang="sv-SE" sz="4100" dirty="0"/>
          </a:p>
          <a:p>
            <a:pPr marL="0" indent="0" algn="ctr">
              <a:buNone/>
            </a:pPr>
            <a:r>
              <a:rPr lang="sv-SE" sz="4100" dirty="0"/>
              <a:t>                                              </a:t>
            </a:r>
          </a:p>
          <a:p>
            <a:pPr marL="0" indent="0" algn="ctr">
              <a:buNone/>
            </a:pPr>
            <a:r>
              <a:rPr lang="sv-SE" sz="4100" dirty="0"/>
              <a:t>(ILO, 2013)</a:t>
            </a:r>
          </a:p>
        </p:txBody>
      </p:sp>
    </p:spTree>
    <p:extLst>
      <p:ext uri="{BB962C8B-B14F-4D97-AF65-F5344CB8AC3E}">
        <p14:creationId xmlns:p14="http://schemas.microsoft.com/office/powerpoint/2010/main" val="33261925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l"/>
            <a:r>
              <a:rPr lang="sv-SE" b="1" dirty="0"/>
              <a:t>DECENT WORK COUNTRY PROFILE INDONESIA (2011)</a:t>
            </a:r>
          </a:p>
        </p:txBody>
      </p:sp>
      <p:sp>
        <p:nvSpPr>
          <p:cNvPr id="3" name="Platshållare för innehåll 2"/>
          <p:cNvSpPr>
            <a:spLocks noGrp="1"/>
          </p:cNvSpPr>
          <p:nvPr>
            <p:ph idx="1"/>
          </p:nvPr>
        </p:nvSpPr>
        <p:spPr/>
        <p:txBody>
          <a:bodyPr>
            <a:normAutofit fontScale="55000" lnSpcReduction="20000"/>
          </a:bodyPr>
          <a:lstStyle/>
          <a:p>
            <a:r>
              <a:rPr lang="sv-SE" b="1" dirty="0" err="1"/>
              <a:t>Employment</a:t>
            </a:r>
            <a:r>
              <a:rPr lang="sv-SE" b="1" dirty="0"/>
              <a:t> </a:t>
            </a:r>
            <a:r>
              <a:rPr lang="sv-SE" b="1" dirty="0" err="1"/>
              <a:t>opportunities</a:t>
            </a:r>
            <a:r>
              <a:rPr lang="sv-SE" dirty="0"/>
              <a:t>: mixed; </a:t>
            </a:r>
            <a:r>
              <a:rPr lang="sv-SE" dirty="0" err="1"/>
              <a:t>difficulties</a:t>
            </a:r>
            <a:r>
              <a:rPr lang="sv-SE" dirty="0"/>
              <a:t> </a:t>
            </a:r>
            <a:r>
              <a:rPr lang="sv-SE" dirty="0" err="1"/>
              <a:t>related</a:t>
            </a:r>
            <a:r>
              <a:rPr lang="sv-SE" dirty="0"/>
              <a:t> </a:t>
            </a:r>
            <a:r>
              <a:rPr lang="sv-SE" dirty="0" err="1"/>
              <a:t>to</a:t>
            </a:r>
            <a:r>
              <a:rPr lang="sv-SE" dirty="0"/>
              <a:t> gender, </a:t>
            </a:r>
            <a:r>
              <a:rPr lang="sv-SE" dirty="0" err="1"/>
              <a:t>youth</a:t>
            </a:r>
            <a:r>
              <a:rPr lang="sv-SE" dirty="0"/>
              <a:t>, </a:t>
            </a:r>
            <a:r>
              <a:rPr lang="sv-SE" dirty="0" err="1"/>
              <a:t>informal</a:t>
            </a:r>
            <a:r>
              <a:rPr lang="sv-SE" dirty="0"/>
              <a:t> </a:t>
            </a:r>
            <a:r>
              <a:rPr lang="sv-SE" dirty="0" err="1"/>
              <a:t>employment</a:t>
            </a:r>
            <a:r>
              <a:rPr lang="sv-SE" dirty="0"/>
              <a:t>.</a:t>
            </a:r>
          </a:p>
          <a:p>
            <a:r>
              <a:rPr lang="sv-SE" b="1" dirty="0" err="1"/>
              <a:t>Adequate</a:t>
            </a:r>
            <a:r>
              <a:rPr lang="sv-SE" b="1" dirty="0"/>
              <a:t> </a:t>
            </a:r>
            <a:r>
              <a:rPr lang="sv-SE" b="1" dirty="0" err="1"/>
              <a:t>earnings</a:t>
            </a:r>
            <a:r>
              <a:rPr lang="sv-SE" b="1" dirty="0"/>
              <a:t> and </a:t>
            </a:r>
            <a:r>
              <a:rPr lang="sv-SE" b="1" dirty="0" err="1"/>
              <a:t>productive</a:t>
            </a:r>
            <a:r>
              <a:rPr lang="sv-SE" b="1" dirty="0"/>
              <a:t> </a:t>
            </a:r>
            <a:r>
              <a:rPr lang="sv-SE" b="1" dirty="0" err="1"/>
              <a:t>work</a:t>
            </a:r>
            <a:r>
              <a:rPr lang="sv-SE" dirty="0"/>
              <a:t>: modest progress.</a:t>
            </a:r>
          </a:p>
          <a:p>
            <a:r>
              <a:rPr lang="sv-SE" b="1" dirty="0" err="1"/>
              <a:t>Decent</a:t>
            </a:r>
            <a:r>
              <a:rPr lang="sv-SE" b="1" dirty="0"/>
              <a:t> </a:t>
            </a:r>
            <a:r>
              <a:rPr lang="sv-SE" b="1" dirty="0" err="1"/>
              <a:t>working</a:t>
            </a:r>
            <a:r>
              <a:rPr lang="sv-SE" b="1" dirty="0"/>
              <a:t> </a:t>
            </a:r>
            <a:r>
              <a:rPr lang="sv-SE" b="1" dirty="0" err="1"/>
              <a:t>time</a:t>
            </a:r>
            <a:r>
              <a:rPr lang="sv-SE" dirty="0"/>
              <a:t>: no progress.</a:t>
            </a:r>
          </a:p>
          <a:p>
            <a:r>
              <a:rPr lang="sv-SE" b="1" dirty="0" err="1"/>
              <a:t>Combining</a:t>
            </a:r>
            <a:r>
              <a:rPr lang="sv-SE" b="1" dirty="0"/>
              <a:t> </a:t>
            </a:r>
            <a:r>
              <a:rPr lang="sv-SE" b="1" dirty="0" err="1"/>
              <a:t>work</a:t>
            </a:r>
            <a:r>
              <a:rPr lang="sv-SE" b="1" dirty="0"/>
              <a:t>, </a:t>
            </a:r>
            <a:r>
              <a:rPr lang="sv-SE" b="1" dirty="0" err="1"/>
              <a:t>family</a:t>
            </a:r>
            <a:r>
              <a:rPr lang="sv-SE" b="1" dirty="0"/>
              <a:t> and personal </a:t>
            </a:r>
            <a:r>
              <a:rPr lang="sv-SE" b="1" dirty="0" err="1"/>
              <a:t>life</a:t>
            </a:r>
            <a:r>
              <a:rPr lang="sv-SE" dirty="0"/>
              <a:t>: </a:t>
            </a:r>
            <a:r>
              <a:rPr lang="sv-SE" dirty="0" err="1"/>
              <a:t>improvements</a:t>
            </a:r>
            <a:r>
              <a:rPr lang="sv-SE" dirty="0"/>
              <a:t>, </a:t>
            </a:r>
            <a:r>
              <a:rPr lang="sv-SE" dirty="0" err="1"/>
              <a:t>but</a:t>
            </a:r>
            <a:r>
              <a:rPr lang="sv-SE" dirty="0"/>
              <a:t> </a:t>
            </a:r>
            <a:r>
              <a:rPr lang="sv-SE" dirty="0" err="1"/>
              <a:t>lessso</a:t>
            </a:r>
            <a:r>
              <a:rPr lang="sv-SE" dirty="0"/>
              <a:t> in </a:t>
            </a:r>
            <a:r>
              <a:rPr lang="sv-SE" dirty="0" err="1"/>
              <a:t>informal</a:t>
            </a:r>
            <a:r>
              <a:rPr lang="sv-SE" dirty="0"/>
              <a:t> </a:t>
            </a:r>
            <a:r>
              <a:rPr lang="sv-SE" dirty="0" err="1"/>
              <a:t>work</a:t>
            </a:r>
            <a:r>
              <a:rPr lang="sv-SE" dirty="0"/>
              <a:t>.</a:t>
            </a:r>
          </a:p>
          <a:p>
            <a:r>
              <a:rPr lang="sv-SE" b="1" dirty="0" err="1"/>
              <a:t>Work</a:t>
            </a:r>
            <a:r>
              <a:rPr lang="sv-SE" b="1" dirty="0"/>
              <a:t> </a:t>
            </a:r>
            <a:r>
              <a:rPr lang="sv-SE" b="1" dirty="0" err="1"/>
              <a:t>that</a:t>
            </a:r>
            <a:r>
              <a:rPr lang="sv-SE" b="1" dirty="0"/>
              <a:t> </a:t>
            </a:r>
            <a:r>
              <a:rPr lang="sv-SE" b="1" dirty="0" err="1"/>
              <a:t>should</a:t>
            </a:r>
            <a:r>
              <a:rPr lang="sv-SE" b="1" dirty="0"/>
              <a:t> be </a:t>
            </a:r>
            <a:r>
              <a:rPr lang="sv-SE" b="1" dirty="0" err="1"/>
              <a:t>abolished</a:t>
            </a:r>
            <a:r>
              <a:rPr lang="sv-SE" dirty="0"/>
              <a:t>: Notable progress </a:t>
            </a:r>
            <a:r>
              <a:rPr lang="sv-SE" dirty="0" err="1"/>
              <a:t>regarding</a:t>
            </a:r>
            <a:r>
              <a:rPr lang="sv-SE" dirty="0"/>
              <a:t> </a:t>
            </a:r>
            <a:r>
              <a:rPr lang="sv-SE" dirty="0" err="1"/>
              <a:t>child</a:t>
            </a:r>
            <a:r>
              <a:rPr lang="sv-SE" dirty="0"/>
              <a:t> </a:t>
            </a:r>
            <a:r>
              <a:rPr lang="sv-SE" dirty="0" err="1"/>
              <a:t>work</a:t>
            </a:r>
            <a:r>
              <a:rPr lang="sv-SE" dirty="0"/>
              <a:t>, </a:t>
            </a:r>
            <a:r>
              <a:rPr lang="sv-SE" dirty="0" err="1"/>
              <a:t>but</a:t>
            </a:r>
            <a:r>
              <a:rPr lang="sv-SE" dirty="0"/>
              <a:t> </a:t>
            </a:r>
            <a:r>
              <a:rPr lang="sv-SE" dirty="0" err="1"/>
              <a:t>many</a:t>
            </a:r>
            <a:r>
              <a:rPr lang="sv-SE" dirty="0"/>
              <a:t> problems </a:t>
            </a:r>
            <a:r>
              <a:rPr lang="sv-SE" dirty="0" err="1"/>
              <a:t>remain</a:t>
            </a:r>
            <a:r>
              <a:rPr lang="sv-SE" dirty="0"/>
              <a:t>.</a:t>
            </a:r>
          </a:p>
          <a:p>
            <a:r>
              <a:rPr lang="sv-SE" b="1" dirty="0" err="1"/>
              <a:t>Stability</a:t>
            </a:r>
            <a:r>
              <a:rPr lang="sv-SE" b="1" dirty="0"/>
              <a:t> and </a:t>
            </a:r>
            <a:r>
              <a:rPr lang="sv-SE" b="1" dirty="0" err="1"/>
              <a:t>security</a:t>
            </a:r>
            <a:r>
              <a:rPr lang="sv-SE" b="1" dirty="0"/>
              <a:t> of </a:t>
            </a:r>
            <a:r>
              <a:rPr lang="sv-SE" b="1" dirty="0" err="1"/>
              <a:t>work</a:t>
            </a:r>
            <a:r>
              <a:rPr lang="sv-SE" dirty="0"/>
              <a:t>: </a:t>
            </a:r>
            <a:r>
              <a:rPr lang="sv-SE" dirty="0" err="1"/>
              <a:t>increasing</a:t>
            </a:r>
            <a:r>
              <a:rPr lang="sv-SE" dirty="0"/>
              <a:t> part in </a:t>
            </a:r>
            <a:r>
              <a:rPr lang="sv-SE" dirty="0" err="1"/>
              <a:t>precarious</a:t>
            </a:r>
            <a:r>
              <a:rPr lang="sv-SE" dirty="0"/>
              <a:t> or </a:t>
            </a:r>
            <a:r>
              <a:rPr lang="sv-SE" dirty="0" err="1"/>
              <a:t>casual</a:t>
            </a:r>
            <a:r>
              <a:rPr lang="sv-SE" dirty="0"/>
              <a:t> </a:t>
            </a:r>
            <a:r>
              <a:rPr lang="sv-SE" dirty="0" err="1"/>
              <a:t>work</a:t>
            </a:r>
            <a:r>
              <a:rPr lang="sv-SE" dirty="0"/>
              <a:t>. </a:t>
            </a:r>
          </a:p>
          <a:p>
            <a:r>
              <a:rPr lang="sv-SE" b="1" dirty="0" err="1"/>
              <a:t>Equal</a:t>
            </a:r>
            <a:r>
              <a:rPr lang="sv-SE" b="1" dirty="0"/>
              <a:t> </a:t>
            </a:r>
            <a:r>
              <a:rPr lang="sv-SE" b="1" dirty="0" err="1"/>
              <a:t>opportunity</a:t>
            </a:r>
            <a:r>
              <a:rPr lang="sv-SE" b="1" dirty="0"/>
              <a:t> and </a:t>
            </a:r>
            <a:r>
              <a:rPr lang="sv-SE" b="1" dirty="0" err="1"/>
              <a:t>treatment</a:t>
            </a:r>
            <a:r>
              <a:rPr lang="sv-SE" b="1" dirty="0"/>
              <a:t> in </a:t>
            </a:r>
            <a:r>
              <a:rPr lang="sv-SE" b="1" dirty="0" err="1"/>
              <a:t>employment</a:t>
            </a:r>
            <a:r>
              <a:rPr lang="sv-SE" dirty="0"/>
              <a:t>: </a:t>
            </a:r>
            <a:r>
              <a:rPr lang="sv-SE" dirty="0" err="1"/>
              <a:t>increased</a:t>
            </a:r>
            <a:r>
              <a:rPr lang="sv-SE" dirty="0"/>
              <a:t> </a:t>
            </a:r>
            <a:r>
              <a:rPr lang="sv-SE" dirty="0" err="1"/>
              <a:t>women´s</a:t>
            </a:r>
            <a:r>
              <a:rPr lang="sv-SE" dirty="0"/>
              <a:t> participation in management, </a:t>
            </a:r>
            <a:r>
              <a:rPr lang="sv-SE" dirty="0" err="1"/>
              <a:t>falling</a:t>
            </a:r>
            <a:r>
              <a:rPr lang="sv-SE" dirty="0"/>
              <a:t> gender </a:t>
            </a:r>
            <a:r>
              <a:rPr lang="sv-SE" dirty="0" err="1"/>
              <a:t>wage</a:t>
            </a:r>
            <a:r>
              <a:rPr lang="sv-SE" dirty="0"/>
              <a:t> gap. </a:t>
            </a:r>
          </a:p>
          <a:p>
            <a:r>
              <a:rPr lang="sv-SE" b="1" dirty="0" err="1"/>
              <a:t>Safe</a:t>
            </a:r>
            <a:r>
              <a:rPr lang="sv-SE" b="1" dirty="0"/>
              <a:t> </a:t>
            </a:r>
            <a:r>
              <a:rPr lang="sv-SE" b="1" dirty="0" err="1"/>
              <a:t>work</a:t>
            </a:r>
            <a:r>
              <a:rPr lang="sv-SE" b="1" dirty="0"/>
              <a:t> </a:t>
            </a:r>
            <a:r>
              <a:rPr lang="sv-SE" b="1" dirty="0" err="1"/>
              <a:t>environments</a:t>
            </a:r>
            <a:r>
              <a:rPr lang="sv-SE" dirty="0"/>
              <a:t>:  </a:t>
            </a:r>
            <a:r>
              <a:rPr lang="sv-SE" dirty="0" err="1"/>
              <a:t>some</a:t>
            </a:r>
            <a:r>
              <a:rPr lang="sv-SE" dirty="0"/>
              <a:t> progress.  Fall in fatal and non-fatal </a:t>
            </a:r>
            <a:r>
              <a:rPr lang="sv-SE" dirty="0" err="1"/>
              <a:t>occupational</a:t>
            </a:r>
            <a:r>
              <a:rPr lang="sv-SE" dirty="0"/>
              <a:t> </a:t>
            </a:r>
            <a:r>
              <a:rPr lang="sv-SE" dirty="0" err="1"/>
              <a:t>injury</a:t>
            </a:r>
            <a:r>
              <a:rPr lang="sv-SE" dirty="0"/>
              <a:t> rates.</a:t>
            </a:r>
          </a:p>
          <a:p>
            <a:r>
              <a:rPr lang="sv-SE" b="1" dirty="0"/>
              <a:t>Social </a:t>
            </a:r>
            <a:r>
              <a:rPr lang="sv-SE" b="1" dirty="0" err="1"/>
              <a:t>security</a:t>
            </a:r>
            <a:r>
              <a:rPr lang="sv-SE" dirty="0"/>
              <a:t>: Universal </a:t>
            </a:r>
            <a:r>
              <a:rPr lang="sv-SE" dirty="0" err="1"/>
              <a:t>coverage</a:t>
            </a:r>
            <a:r>
              <a:rPr lang="sv-SE" dirty="0"/>
              <a:t> </a:t>
            </a:r>
            <a:r>
              <a:rPr lang="sv-SE" dirty="0" err="1"/>
              <a:t>aimed</a:t>
            </a:r>
            <a:r>
              <a:rPr lang="sv-SE" dirty="0"/>
              <a:t> at </a:t>
            </a:r>
            <a:r>
              <a:rPr lang="sv-SE" dirty="0" err="1"/>
              <a:t>but</a:t>
            </a:r>
            <a:r>
              <a:rPr lang="sv-SE" dirty="0"/>
              <a:t> not </a:t>
            </a:r>
            <a:r>
              <a:rPr lang="sv-SE" dirty="0" err="1"/>
              <a:t>yet</a:t>
            </a:r>
            <a:r>
              <a:rPr lang="sv-SE" dirty="0"/>
              <a:t> </a:t>
            </a:r>
            <a:r>
              <a:rPr lang="sv-SE" dirty="0" err="1"/>
              <a:t>achieved</a:t>
            </a:r>
            <a:r>
              <a:rPr lang="sv-SE" dirty="0"/>
              <a:t>. </a:t>
            </a:r>
          </a:p>
          <a:p>
            <a:r>
              <a:rPr lang="sv-SE" b="1" dirty="0"/>
              <a:t>Social </a:t>
            </a:r>
            <a:r>
              <a:rPr lang="sv-SE" b="1" dirty="0" err="1"/>
              <a:t>dialogue</a:t>
            </a:r>
            <a:r>
              <a:rPr lang="sv-SE" dirty="0"/>
              <a:t>: Mixed progress.</a:t>
            </a:r>
          </a:p>
          <a:p>
            <a:pPr marL="0" indent="0">
              <a:buNone/>
            </a:pPr>
            <a:r>
              <a:rPr lang="sv-SE" dirty="0"/>
              <a:t>                                                                                                             </a:t>
            </a:r>
          </a:p>
          <a:p>
            <a:pPr marL="0" indent="0">
              <a:buNone/>
            </a:pPr>
            <a:r>
              <a:rPr lang="sv-SE" dirty="0"/>
              <a:t>                                                                                                             (ILO, 2011) </a:t>
            </a:r>
          </a:p>
        </p:txBody>
      </p:sp>
    </p:spTree>
    <p:extLst>
      <p:ext uri="{BB962C8B-B14F-4D97-AF65-F5344CB8AC3E}">
        <p14:creationId xmlns:p14="http://schemas.microsoft.com/office/powerpoint/2010/main" val="15352012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95536" y="44624"/>
            <a:ext cx="8291264" cy="1373014"/>
          </a:xfrm>
        </p:spPr>
        <p:txBody>
          <a:bodyPr/>
          <a:lstStyle/>
          <a:p>
            <a:pPr algn="l"/>
            <a:r>
              <a:rPr lang="sv-SE" b="1" dirty="0"/>
              <a:t>DECENT WORK (ILO)…</a:t>
            </a:r>
          </a:p>
        </p:txBody>
      </p:sp>
      <p:sp>
        <p:nvSpPr>
          <p:cNvPr id="3" name="Platshållare för innehåll 2"/>
          <p:cNvSpPr>
            <a:spLocks noGrp="1"/>
          </p:cNvSpPr>
          <p:nvPr>
            <p:ph idx="1"/>
          </p:nvPr>
        </p:nvSpPr>
        <p:spPr>
          <a:xfrm>
            <a:off x="395536" y="1052736"/>
            <a:ext cx="8291264" cy="5073427"/>
          </a:xfrm>
        </p:spPr>
        <p:txBody>
          <a:bodyPr>
            <a:noAutofit/>
          </a:bodyPr>
          <a:lstStyle/>
          <a:p>
            <a:r>
              <a:rPr lang="sv-SE" sz="2400" dirty="0"/>
              <a:t>…has </a:t>
            </a:r>
            <a:r>
              <a:rPr lang="sv-SE" sz="2400" dirty="0" err="1"/>
              <a:t>been</a:t>
            </a:r>
            <a:r>
              <a:rPr lang="sv-SE" sz="2400" dirty="0"/>
              <a:t> </a:t>
            </a:r>
            <a:r>
              <a:rPr lang="sv-SE" sz="2400" dirty="0" err="1"/>
              <a:t>defined</a:t>
            </a:r>
            <a:r>
              <a:rPr lang="sv-SE" sz="2400" dirty="0"/>
              <a:t> as </a:t>
            </a:r>
            <a:r>
              <a:rPr lang="sv-SE" sz="2400" dirty="0" err="1"/>
              <a:t>productive</a:t>
            </a:r>
            <a:r>
              <a:rPr lang="sv-SE" sz="2400" dirty="0"/>
              <a:t> </a:t>
            </a:r>
            <a:r>
              <a:rPr lang="sv-SE" sz="2400" dirty="0" err="1"/>
              <a:t>work</a:t>
            </a:r>
            <a:r>
              <a:rPr lang="sv-SE" sz="2400" dirty="0"/>
              <a:t> for </a:t>
            </a:r>
            <a:r>
              <a:rPr lang="sv-SE" sz="2400" dirty="0" err="1"/>
              <a:t>women</a:t>
            </a:r>
            <a:r>
              <a:rPr lang="sv-SE" sz="2400" dirty="0"/>
              <a:t> and men in </a:t>
            </a:r>
            <a:r>
              <a:rPr lang="sv-SE" sz="2400" dirty="0" err="1"/>
              <a:t>conditions</a:t>
            </a:r>
            <a:r>
              <a:rPr lang="sv-SE" sz="2400" dirty="0"/>
              <a:t> of </a:t>
            </a:r>
            <a:r>
              <a:rPr lang="sv-SE" sz="2400" dirty="0" err="1"/>
              <a:t>freedom</a:t>
            </a:r>
            <a:r>
              <a:rPr lang="sv-SE" sz="2400" dirty="0"/>
              <a:t>, </a:t>
            </a:r>
            <a:r>
              <a:rPr lang="sv-SE" sz="2400" dirty="0" err="1"/>
              <a:t>equity</a:t>
            </a:r>
            <a:r>
              <a:rPr lang="sv-SE" sz="2400" dirty="0"/>
              <a:t>, </a:t>
            </a:r>
            <a:r>
              <a:rPr lang="sv-SE" sz="2400" dirty="0" err="1"/>
              <a:t>security</a:t>
            </a:r>
            <a:r>
              <a:rPr lang="sv-SE" sz="2400" dirty="0"/>
              <a:t> and human </a:t>
            </a:r>
            <a:r>
              <a:rPr lang="sv-SE" sz="2400" dirty="0" err="1"/>
              <a:t>dignity</a:t>
            </a:r>
            <a:r>
              <a:rPr lang="sv-SE" sz="2400" dirty="0"/>
              <a:t>;</a:t>
            </a:r>
          </a:p>
          <a:p>
            <a:r>
              <a:rPr lang="sv-SE" sz="2400" dirty="0"/>
              <a:t> It </a:t>
            </a:r>
            <a:r>
              <a:rPr lang="sv-SE" sz="2400" dirty="0" err="1"/>
              <a:t>involves</a:t>
            </a:r>
            <a:r>
              <a:rPr lang="sv-SE" sz="2400" dirty="0"/>
              <a:t> </a:t>
            </a:r>
            <a:r>
              <a:rPr lang="sv-SE" sz="2400" dirty="0" err="1"/>
              <a:t>opportunities</a:t>
            </a:r>
            <a:r>
              <a:rPr lang="sv-SE" sz="2400" dirty="0"/>
              <a:t> for </a:t>
            </a:r>
            <a:r>
              <a:rPr lang="sv-SE" sz="2400" dirty="0" err="1"/>
              <a:t>work</a:t>
            </a:r>
            <a:r>
              <a:rPr lang="sv-SE" sz="2400" dirty="0"/>
              <a:t> </a:t>
            </a:r>
            <a:r>
              <a:rPr lang="sv-SE" sz="2400" dirty="0" err="1"/>
              <a:t>that</a:t>
            </a:r>
            <a:r>
              <a:rPr lang="sv-SE" sz="2400" dirty="0"/>
              <a:t> is </a:t>
            </a:r>
            <a:r>
              <a:rPr lang="sv-SE" sz="2400" dirty="0" err="1"/>
              <a:t>productive</a:t>
            </a:r>
            <a:r>
              <a:rPr lang="sv-SE" sz="2400" dirty="0"/>
              <a:t> and delivers a fair </a:t>
            </a:r>
            <a:r>
              <a:rPr lang="sv-SE" sz="2400" dirty="0" err="1"/>
              <a:t>income</a:t>
            </a:r>
            <a:r>
              <a:rPr lang="sv-SE" sz="2400" dirty="0"/>
              <a:t>; </a:t>
            </a:r>
          </a:p>
          <a:p>
            <a:r>
              <a:rPr lang="sv-SE" sz="2400" dirty="0"/>
              <a:t>It provides </a:t>
            </a:r>
            <a:r>
              <a:rPr lang="sv-SE" sz="2400" dirty="0" err="1"/>
              <a:t>security</a:t>
            </a:r>
            <a:r>
              <a:rPr lang="sv-SE" sz="2400" dirty="0"/>
              <a:t> in the </a:t>
            </a:r>
            <a:r>
              <a:rPr lang="sv-SE" sz="2400" dirty="0" err="1"/>
              <a:t>workplace</a:t>
            </a:r>
            <a:r>
              <a:rPr lang="sv-SE" sz="2400" dirty="0"/>
              <a:t> and social </a:t>
            </a:r>
            <a:r>
              <a:rPr lang="sv-SE" sz="2400" dirty="0" err="1"/>
              <a:t>protection</a:t>
            </a:r>
            <a:r>
              <a:rPr lang="sv-SE" sz="2400" dirty="0"/>
              <a:t> for </a:t>
            </a:r>
            <a:r>
              <a:rPr lang="sv-SE" sz="2400" dirty="0" err="1"/>
              <a:t>workers</a:t>
            </a:r>
            <a:r>
              <a:rPr lang="sv-SE" sz="2400" dirty="0"/>
              <a:t> and </a:t>
            </a:r>
            <a:r>
              <a:rPr lang="sv-SE" sz="2400" dirty="0" err="1"/>
              <a:t>their</a:t>
            </a:r>
            <a:r>
              <a:rPr lang="sv-SE" sz="2400" dirty="0"/>
              <a:t> </a:t>
            </a:r>
            <a:r>
              <a:rPr lang="sv-SE" sz="2400" dirty="0" err="1"/>
              <a:t>families</a:t>
            </a:r>
            <a:r>
              <a:rPr lang="sv-SE" sz="2400" dirty="0"/>
              <a:t>; </a:t>
            </a:r>
          </a:p>
          <a:p>
            <a:r>
              <a:rPr lang="sv-SE" sz="2400" dirty="0"/>
              <a:t>It offers </a:t>
            </a:r>
            <a:r>
              <a:rPr lang="sv-SE" sz="2400" dirty="0" err="1"/>
              <a:t>better</a:t>
            </a:r>
            <a:r>
              <a:rPr lang="sv-SE" sz="2400" dirty="0"/>
              <a:t> </a:t>
            </a:r>
            <a:r>
              <a:rPr lang="sv-SE" sz="2400" dirty="0" err="1"/>
              <a:t>prospects</a:t>
            </a:r>
            <a:r>
              <a:rPr lang="sv-SE" sz="2400" dirty="0"/>
              <a:t> for personal </a:t>
            </a:r>
            <a:r>
              <a:rPr lang="sv-SE" sz="2400" dirty="0" err="1"/>
              <a:t>development</a:t>
            </a:r>
            <a:r>
              <a:rPr lang="sv-SE" sz="2400" dirty="0"/>
              <a:t> and </a:t>
            </a:r>
            <a:r>
              <a:rPr lang="sv-SE" sz="2400" dirty="0" err="1"/>
              <a:t>encourages</a:t>
            </a:r>
            <a:r>
              <a:rPr lang="sv-SE" sz="2400" dirty="0"/>
              <a:t> </a:t>
            </a:r>
            <a:r>
              <a:rPr lang="sv-SE" sz="2400" dirty="0" err="1"/>
              <a:t>ocial</a:t>
            </a:r>
            <a:r>
              <a:rPr lang="sv-SE" sz="2400" dirty="0"/>
              <a:t> integration; </a:t>
            </a:r>
          </a:p>
          <a:p>
            <a:r>
              <a:rPr lang="sv-SE" sz="2400" dirty="0"/>
              <a:t>It gives </a:t>
            </a:r>
            <a:r>
              <a:rPr lang="sv-SE" sz="2400" dirty="0" err="1"/>
              <a:t>people</a:t>
            </a:r>
            <a:r>
              <a:rPr lang="sv-SE" sz="2400" dirty="0"/>
              <a:t> the </a:t>
            </a:r>
            <a:r>
              <a:rPr lang="sv-SE" sz="2400" dirty="0" err="1"/>
              <a:t>freedom</a:t>
            </a:r>
            <a:r>
              <a:rPr lang="sv-SE" sz="2400" dirty="0"/>
              <a:t> </a:t>
            </a:r>
            <a:r>
              <a:rPr lang="sv-SE" sz="2400" dirty="0" err="1"/>
              <a:t>to</a:t>
            </a:r>
            <a:r>
              <a:rPr lang="sv-SE" sz="2400" dirty="0"/>
              <a:t> express </a:t>
            </a:r>
            <a:r>
              <a:rPr lang="sv-SE" sz="2400" dirty="0" err="1"/>
              <a:t>their</a:t>
            </a:r>
            <a:r>
              <a:rPr lang="sv-SE" sz="2400" dirty="0"/>
              <a:t> </a:t>
            </a:r>
            <a:r>
              <a:rPr lang="sv-SE" sz="2400" dirty="0" err="1"/>
              <a:t>concerns</a:t>
            </a:r>
            <a:r>
              <a:rPr lang="sv-SE" sz="2400" dirty="0"/>
              <a:t>, </a:t>
            </a:r>
            <a:r>
              <a:rPr lang="sv-SE" sz="2400" dirty="0" err="1"/>
              <a:t>to</a:t>
            </a:r>
            <a:r>
              <a:rPr lang="sv-SE" sz="2400" dirty="0"/>
              <a:t> </a:t>
            </a:r>
            <a:r>
              <a:rPr lang="sv-SE" sz="2400" dirty="0" err="1"/>
              <a:t>organize</a:t>
            </a:r>
            <a:r>
              <a:rPr lang="sv-SE" sz="2400" dirty="0"/>
              <a:t> and </a:t>
            </a:r>
            <a:r>
              <a:rPr lang="sv-SE" sz="2400" dirty="0" err="1"/>
              <a:t>to</a:t>
            </a:r>
            <a:r>
              <a:rPr lang="sv-SE" sz="2400" dirty="0"/>
              <a:t> </a:t>
            </a:r>
            <a:r>
              <a:rPr lang="sv-SE" sz="2400" dirty="0" err="1"/>
              <a:t>participate</a:t>
            </a:r>
            <a:r>
              <a:rPr lang="sv-SE" sz="2400" dirty="0"/>
              <a:t> in </a:t>
            </a:r>
            <a:r>
              <a:rPr lang="sv-SE" sz="2400" dirty="0" err="1"/>
              <a:t>decisions</a:t>
            </a:r>
            <a:r>
              <a:rPr lang="sv-SE" sz="2400" dirty="0"/>
              <a:t> </a:t>
            </a:r>
            <a:r>
              <a:rPr lang="sv-SE" sz="2400" dirty="0" err="1"/>
              <a:t>that</a:t>
            </a:r>
            <a:r>
              <a:rPr lang="sv-SE" sz="2400" dirty="0"/>
              <a:t> </a:t>
            </a:r>
            <a:r>
              <a:rPr lang="sv-SE" sz="2400" dirty="0" err="1"/>
              <a:t>affect</a:t>
            </a:r>
            <a:r>
              <a:rPr lang="sv-SE" sz="2400" dirty="0"/>
              <a:t> </a:t>
            </a:r>
            <a:r>
              <a:rPr lang="sv-SE" sz="2400" dirty="0" err="1"/>
              <a:t>their</a:t>
            </a:r>
            <a:r>
              <a:rPr lang="sv-SE" sz="2400" dirty="0"/>
              <a:t> </a:t>
            </a:r>
            <a:r>
              <a:rPr lang="sv-SE" sz="2400" dirty="0" err="1"/>
              <a:t>lives</a:t>
            </a:r>
            <a:r>
              <a:rPr lang="sv-SE" sz="2400" dirty="0"/>
              <a:t>; and </a:t>
            </a:r>
          </a:p>
          <a:p>
            <a:r>
              <a:rPr lang="sv-SE" sz="2400" dirty="0"/>
              <a:t>It </a:t>
            </a:r>
            <a:r>
              <a:rPr lang="sv-SE" sz="2400" dirty="0" err="1"/>
              <a:t>guarantees</a:t>
            </a:r>
            <a:r>
              <a:rPr lang="sv-SE" sz="2400" dirty="0"/>
              <a:t> </a:t>
            </a:r>
            <a:r>
              <a:rPr lang="sv-SE" sz="2400" dirty="0" err="1"/>
              <a:t>equal</a:t>
            </a:r>
            <a:r>
              <a:rPr lang="sv-SE" sz="2400" dirty="0"/>
              <a:t> </a:t>
            </a:r>
            <a:r>
              <a:rPr lang="sv-SE" sz="2400" dirty="0" err="1"/>
              <a:t>opportunities</a:t>
            </a:r>
            <a:r>
              <a:rPr lang="sv-SE" sz="2400" dirty="0"/>
              <a:t> and </a:t>
            </a:r>
            <a:r>
              <a:rPr lang="sv-SE" sz="2400" dirty="0" err="1"/>
              <a:t>equal</a:t>
            </a:r>
            <a:r>
              <a:rPr lang="sv-SE" sz="2400" dirty="0"/>
              <a:t> </a:t>
            </a:r>
            <a:r>
              <a:rPr lang="sv-SE" sz="2400" dirty="0" err="1"/>
              <a:t>treatment</a:t>
            </a:r>
            <a:r>
              <a:rPr lang="sv-SE" sz="2400" dirty="0"/>
              <a:t> for all.</a:t>
            </a:r>
          </a:p>
        </p:txBody>
      </p:sp>
    </p:spTree>
    <p:extLst>
      <p:ext uri="{BB962C8B-B14F-4D97-AF65-F5344CB8AC3E}">
        <p14:creationId xmlns:p14="http://schemas.microsoft.com/office/powerpoint/2010/main" val="17883730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l"/>
            <a:r>
              <a:rPr lang="sv-SE" sz="6000" b="1" dirty="0"/>
              <a:t>COMMON OBSTACLES:</a:t>
            </a:r>
          </a:p>
        </p:txBody>
      </p:sp>
      <p:sp>
        <p:nvSpPr>
          <p:cNvPr id="3" name="Platshållare för innehåll 2"/>
          <p:cNvSpPr>
            <a:spLocks noGrp="1"/>
          </p:cNvSpPr>
          <p:nvPr>
            <p:ph idx="1"/>
          </p:nvPr>
        </p:nvSpPr>
        <p:spPr/>
        <p:txBody>
          <a:bodyPr>
            <a:normAutofit/>
          </a:bodyPr>
          <a:lstStyle/>
          <a:p>
            <a:r>
              <a:rPr lang="sv-SE" sz="4000" dirty="0"/>
              <a:t>Lack of </a:t>
            </a:r>
            <a:r>
              <a:rPr lang="sv-SE" sz="4000" dirty="0" err="1"/>
              <a:t>commitment</a:t>
            </a:r>
            <a:r>
              <a:rPr lang="sv-SE" sz="4000" dirty="0"/>
              <a:t>;</a:t>
            </a:r>
          </a:p>
          <a:p>
            <a:r>
              <a:rPr lang="sv-SE" sz="4000" dirty="0" err="1"/>
              <a:t>Ambitious</a:t>
            </a:r>
            <a:r>
              <a:rPr lang="sv-SE" sz="4000" dirty="0"/>
              <a:t> </a:t>
            </a:r>
            <a:r>
              <a:rPr lang="sv-SE" sz="4000" dirty="0" err="1"/>
              <a:t>legislation</a:t>
            </a:r>
            <a:r>
              <a:rPr lang="sv-SE" sz="4000" dirty="0"/>
              <a:t>, not </a:t>
            </a:r>
            <a:r>
              <a:rPr lang="sv-SE" sz="4000" dirty="0" err="1"/>
              <a:t>implemented</a:t>
            </a:r>
            <a:r>
              <a:rPr lang="sv-SE" sz="4000" dirty="0"/>
              <a:t>;</a:t>
            </a:r>
          </a:p>
          <a:p>
            <a:r>
              <a:rPr lang="sv-SE" sz="4000" dirty="0"/>
              <a:t>Lack of </a:t>
            </a:r>
            <a:r>
              <a:rPr lang="sv-SE" sz="4000" dirty="0" err="1"/>
              <a:t>monitoring</a:t>
            </a:r>
            <a:r>
              <a:rPr lang="sv-SE" sz="4000" dirty="0"/>
              <a:t>;</a:t>
            </a:r>
          </a:p>
          <a:p>
            <a:r>
              <a:rPr lang="sv-SE" sz="4000" dirty="0"/>
              <a:t>Lack of </a:t>
            </a:r>
            <a:r>
              <a:rPr lang="sv-SE" sz="4000" dirty="0" err="1"/>
              <a:t>awareness</a:t>
            </a:r>
            <a:r>
              <a:rPr lang="sv-SE" sz="4000" dirty="0"/>
              <a:t> and </a:t>
            </a:r>
            <a:r>
              <a:rPr lang="sv-SE" sz="4000" dirty="0" err="1"/>
              <a:t>competence</a:t>
            </a:r>
            <a:r>
              <a:rPr lang="sv-SE" sz="4000" dirty="0"/>
              <a:t>;</a:t>
            </a:r>
          </a:p>
          <a:p>
            <a:r>
              <a:rPr lang="sv-SE" sz="4000" dirty="0"/>
              <a:t>Lack of </a:t>
            </a:r>
            <a:r>
              <a:rPr lang="sv-SE" sz="4000" dirty="0" err="1"/>
              <a:t>empowerment</a:t>
            </a:r>
            <a:r>
              <a:rPr lang="sv-SE" sz="4000" dirty="0"/>
              <a:t>.</a:t>
            </a:r>
          </a:p>
        </p:txBody>
      </p:sp>
    </p:spTree>
    <p:extLst>
      <p:ext uri="{BB962C8B-B14F-4D97-AF65-F5344CB8AC3E}">
        <p14:creationId xmlns:p14="http://schemas.microsoft.com/office/powerpoint/2010/main" val="17667864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l"/>
            <a:r>
              <a:rPr lang="sv-SE" b="1" dirty="0"/>
              <a:t>PREVENTION/PROMOTION STRATEGIES</a:t>
            </a:r>
            <a:r>
              <a:rPr lang="sv-SE" dirty="0"/>
              <a:t>:</a:t>
            </a:r>
          </a:p>
        </p:txBody>
      </p:sp>
      <p:sp>
        <p:nvSpPr>
          <p:cNvPr id="3" name="Platshållare för innehåll 2"/>
          <p:cNvSpPr>
            <a:spLocks noGrp="1"/>
          </p:cNvSpPr>
          <p:nvPr>
            <p:ph idx="1"/>
          </p:nvPr>
        </p:nvSpPr>
        <p:spPr/>
        <p:txBody>
          <a:bodyPr>
            <a:normAutofit/>
          </a:bodyPr>
          <a:lstStyle/>
          <a:p>
            <a:r>
              <a:rPr lang="sv-SE" sz="4000" dirty="0"/>
              <a:t>Exposure and/or </a:t>
            </a:r>
            <a:r>
              <a:rPr lang="sv-SE" sz="4000" dirty="0" err="1"/>
              <a:t>disease</a:t>
            </a:r>
            <a:r>
              <a:rPr lang="sv-SE" sz="4000" dirty="0"/>
              <a:t> </a:t>
            </a:r>
            <a:r>
              <a:rPr lang="sv-SE" sz="4000" dirty="0" err="1"/>
              <a:t>specific</a:t>
            </a:r>
            <a:r>
              <a:rPr lang="sv-SE" sz="4000" dirty="0"/>
              <a:t> prevention;</a:t>
            </a:r>
          </a:p>
          <a:p>
            <a:r>
              <a:rPr lang="sv-SE" sz="4000" dirty="0" err="1"/>
              <a:t>Generic</a:t>
            </a:r>
            <a:r>
              <a:rPr lang="sv-SE" sz="4000" dirty="0"/>
              <a:t> prevention (</a:t>
            </a:r>
            <a:r>
              <a:rPr lang="sv-SE" sz="4000" dirty="0" err="1"/>
              <a:t>multiple</a:t>
            </a:r>
            <a:r>
              <a:rPr lang="sv-SE" sz="4000" dirty="0"/>
              <a:t> </a:t>
            </a:r>
            <a:r>
              <a:rPr lang="sv-SE" sz="4000" dirty="0" err="1"/>
              <a:t>morbidity</a:t>
            </a:r>
            <a:r>
              <a:rPr lang="sv-SE" sz="4000" dirty="0"/>
              <a:t>);</a:t>
            </a:r>
          </a:p>
          <a:p>
            <a:r>
              <a:rPr lang="sv-SE" sz="4000" dirty="0"/>
              <a:t>Promotion of </a:t>
            </a:r>
            <a:r>
              <a:rPr lang="sv-SE" sz="4000" dirty="0" err="1"/>
              <a:t>health</a:t>
            </a:r>
            <a:r>
              <a:rPr lang="sv-SE" sz="4000" dirty="0"/>
              <a:t> and </a:t>
            </a:r>
            <a:r>
              <a:rPr lang="sv-SE" sz="4000" dirty="0" err="1"/>
              <a:t>wellbeing</a:t>
            </a:r>
            <a:r>
              <a:rPr lang="sv-SE" sz="4000" dirty="0"/>
              <a:t>.</a:t>
            </a:r>
          </a:p>
        </p:txBody>
      </p:sp>
    </p:spTree>
    <p:extLst>
      <p:ext uri="{BB962C8B-B14F-4D97-AF65-F5344CB8AC3E}">
        <p14:creationId xmlns:p14="http://schemas.microsoft.com/office/powerpoint/2010/main" val="37331940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l"/>
            <a:r>
              <a:rPr lang="sv-SE" sz="6600" b="1" dirty="0"/>
              <a:t>SOCIAL CAPITAL:</a:t>
            </a:r>
          </a:p>
        </p:txBody>
      </p:sp>
      <p:sp>
        <p:nvSpPr>
          <p:cNvPr id="3" name="Platshållare för innehåll 2"/>
          <p:cNvSpPr>
            <a:spLocks noGrp="1"/>
          </p:cNvSpPr>
          <p:nvPr>
            <p:ph idx="1"/>
          </p:nvPr>
        </p:nvSpPr>
        <p:spPr/>
        <p:txBody>
          <a:bodyPr/>
          <a:lstStyle/>
          <a:p>
            <a:pPr marL="0" indent="0">
              <a:buNone/>
            </a:pPr>
            <a:r>
              <a:rPr lang="sv-SE" sz="4800" dirty="0"/>
              <a:t>”The processes </a:t>
            </a:r>
            <a:r>
              <a:rPr lang="sv-SE" sz="4800" dirty="0" err="1"/>
              <a:t>between</a:t>
            </a:r>
            <a:r>
              <a:rPr lang="sv-SE" sz="4800" dirty="0"/>
              <a:t> </a:t>
            </a:r>
            <a:r>
              <a:rPr lang="sv-SE" sz="4800" dirty="0" err="1"/>
              <a:t>people</a:t>
            </a:r>
            <a:r>
              <a:rPr lang="sv-SE" sz="4800" dirty="0"/>
              <a:t> </a:t>
            </a:r>
            <a:r>
              <a:rPr lang="sv-SE" sz="4800" dirty="0" err="1"/>
              <a:t>wich</a:t>
            </a:r>
            <a:r>
              <a:rPr lang="sv-SE" sz="4800" dirty="0"/>
              <a:t> </a:t>
            </a:r>
            <a:r>
              <a:rPr lang="sv-SE" sz="4800" dirty="0" err="1"/>
              <a:t>establish</a:t>
            </a:r>
            <a:r>
              <a:rPr lang="sv-SE" sz="4800" dirty="0"/>
              <a:t> </a:t>
            </a:r>
            <a:r>
              <a:rPr lang="sv-SE" sz="4800" dirty="0" err="1"/>
              <a:t>networks</a:t>
            </a:r>
            <a:r>
              <a:rPr lang="sv-SE" sz="4800" dirty="0"/>
              <a:t>, norms and social trust, and </a:t>
            </a:r>
            <a:r>
              <a:rPr lang="sv-SE" sz="4800" dirty="0" err="1"/>
              <a:t>facilitate</a:t>
            </a:r>
            <a:r>
              <a:rPr lang="sv-SE" sz="4800" dirty="0"/>
              <a:t> co-ordination and co-operation for </a:t>
            </a:r>
            <a:r>
              <a:rPr lang="sv-SE" sz="4800" dirty="0" err="1"/>
              <a:t>mutual</a:t>
            </a:r>
            <a:r>
              <a:rPr lang="sv-SE" sz="4800" dirty="0"/>
              <a:t> benefit.”</a:t>
            </a:r>
          </a:p>
          <a:p>
            <a:endParaRPr lang="sv-SE" dirty="0"/>
          </a:p>
        </p:txBody>
      </p:sp>
    </p:spTree>
    <p:extLst>
      <p:ext uri="{BB962C8B-B14F-4D97-AF65-F5344CB8AC3E}">
        <p14:creationId xmlns:p14="http://schemas.microsoft.com/office/powerpoint/2010/main" val="42460602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l"/>
            <a:r>
              <a:rPr lang="sv-SE" sz="5400" b="1" dirty="0"/>
              <a:t>BIGGEST OVERALL CAUSE:</a:t>
            </a:r>
          </a:p>
        </p:txBody>
      </p:sp>
      <p:sp>
        <p:nvSpPr>
          <p:cNvPr id="3" name="Platshållare för innehåll 2"/>
          <p:cNvSpPr>
            <a:spLocks noGrp="1"/>
          </p:cNvSpPr>
          <p:nvPr>
            <p:ph idx="1"/>
          </p:nvPr>
        </p:nvSpPr>
        <p:spPr/>
        <p:txBody>
          <a:bodyPr>
            <a:normAutofit/>
          </a:bodyPr>
          <a:lstStyle/>
          <a:p>
            <a:pPr marL="0" indent="0">
              <a:buNone/>
            </a:pPr>
            <a:r>
              <a:rPr lang="sv-SE" sz="5400" dirty="0"/>
              <a:t>”Mental </a:t>
            </a:r>
            <a:r>
              <a:rPr lang="sv-SE" sz="5400" dirty="0" err="1"/>
              <a:t>health</a:t>
            </a:r>
            <a:r>
              <a:rPr lang="sv-SE" sz="5400" dirty="0"/>
              <a:t> problems and stress-</a:t>
            </a:r>
            <a:r>
              <a:rPr lang="sv-SE" sz="5400" dirty="0" err="1"/>
              <a:t>related</a:t>
            </a:r>
            <a:r>
              <a:rPr lang="sv-SE" sz="5400" dirty="0"/>
              <a:t> disorders </a:t>
            </a:r>
            <a:r>
              <a:rPr lang="sv-SE" sz="5400" dirty="0" err="1"/>
              <a:t>are</a:t>
            </a:r>
            <a:r>
              <a:rPr lang="sv-SE" sz="5400" dirty="0"/>
              <a:t> the </a:t>
            </a:r>
            <a:r>
              <a:rPr lang="sv-SE" sz="5400" dirty="0" err="1"/>
              <a:t>biggest</a:t>
            </a:r>
            <a:r>
              <a:rPr lang="sv-SE" sz="5400" dirty="0"/>
              <a:t> overall cause of </a:t>
            </a:r>
            <a:r>
              <a:rPr lang="sv-SE" sz="5400" dirty="0" err="1"/>
              <a:t>early</a:t>
            </a:r>
            <a:r>
              <a:rPr lang="sv-SE" sz="5400" dirty="0"/>
              <a:t> </a:t>
            </a:r>
            <a:r>
              <a:rPr lang="sv-SE" sz="5400" dirty="0" err="1"/>
              <a:t>death</a:t>
            </a:r>
            <a:r>
              <a:rPr lang="sv-SE" sz="5400" dirty="0"/>
              <a:t> in </a:t>
            </a:r>
            <a:r>
              <a:rPr lang="sv-SE" sz="5400" dirty="0" err="1"/>
              <a:t>Europe</a:t>
            </a:r>
            <a:r>
              <a:rPr lang="sv-SE" sz="5400" dirty="0"/>
              <a:t>.”</a:t>
            </a:r>
          </a:p>
        </p:txBody>
      </p:sp>
    </p:spTree>
    <p:extLst>
      <p:ext uri="{BB962C8B-B14F-4D97-AF65-F5344CB8AC3E}">
        <p14:creationId xmlns:p14="http://schemas.microsoft.com/office/powerpoint/2010/main" val="16267903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l"/>
            <a:r>
              <a:rPr lang="sv-SE" b="1" dirty="0"/>
              <a:t>A RENEWED WORK ENVIRONMENT POLICY 2010 – 2015 (SWEDEN):</a:t>
            </a:r>
          </a:p>
        </p:txBody>
      </p:sp>
      <p:sp>
        <p:nvSpPr>
          <p:cNvPr id="3" name="Platshållare för innehåll 2"/>
          <p:cNvSpPr>
            <a:spLocks noGrp="1"/>
          </p:cNvSpPr>
          <p:nvPr>
            <p:ph idx="1"/>
          </p:nvPr>
        </p:nvSpPr>
        <p:spPr/>
        <p:txBody>
          <a:bodyPr>
            <a:normAutofit/>
          </a:bodyPr>
          <a:lstStyle/>
          <a:p>
            <a:pPr marL="0" indent="0">
              <a:buNone/>
            </a:pPr>
            <a:r>
              <a:rPr lang="sv-SE" dirty="0"/>
              <a:t>”</a:t>
            </a:r>
            <a:r>
              <a:rPr lang="sv-SE" dirty="0" err="1"/>
              <a:t>Work</a:t>
            </a:r>
            <a:r>
              <a:rPr lang="sv-SE" dirty="0"/>
              <a:t> </a:t>
            </a:r>
            <a:r>
              <a:rPr lang="sv-SE" dirty="0" err="1"/>
              <a:t>environment</a:t>
            </a:r>
            <a:r>
              <a:rPr lang="sv-SE" dirty="0"/>
              <a:t> policy </a:t>
            </a:r>
            <a:r>
              <a:rPr lang="sv-SE" dirty="0" err="1"/>
              <a:t>shall</a:t>
            </a:r>
            <a:r>
              <a:rPr lang="sv-SE" dirty="0"/>
              <a:t> </a:t>
            </a:r>
            <a:r>
              <a:rPr lang="sv-SE" dirty="0" err="1"/>
              <a:t>concern</a:t>
            </a:r>
            <a:r>
              <a:rPr lang="sv-SE" dirty="0"/>
              <a:t>, as </a:t>
            </a:r>
            <a:r>
              <a:rPr lang="sv-SE" dirty="0" err="1"/>
              <a:t>up</a:t>
            </a:r>
            <a:r>
              <a:rPr lang="sv-SE" dirty="0"/>
              <a:t> till </a:t>
            </a:r>
            <a:r>
              <a:rPr lang="sv-SE" dirty="0" err="1"/>
              <a:t>now</a:t>
            </a:r>
            <a:r>
              <a:rPr lang="sv-SE" dirty="0"/>
              <a:t>, </a:t>
            </a:r>
            <a:r>
              <a:rPr lang="sv-SE" dirty="0" err="1"/>
              <a:t>to</a:t>
            </a:r>
            <a:r>
              <a:rPr lang="sv-SE" dirty="0"/>
              <a:t> </a:t>
            </a:r>
            <a:r>
              <a:rPr lang="sv-SE" dirty="0" err="1"/>
              <a:t>counteract</a:t>
            </a:r>
            <a:r>
              <a:rPr lang="sv-SE" dirty="0"/>
              <a:t> </a:t>
            </a:r>
            <a:r>
              <a:rPr lang="sv-SE" dirty="0" err="1"/>
              <a:t>stamping</a:t>
            </a:r>
            <a:r>
              <a:rPr lang="sv-SE" dirty="0"/>
              <a:t> </a:t>
            </a:r>
            <a:r>
              <a:rPr lang="sv-SE" dirty="0" err="1"/>
              <a:t>out</a:t>
            </a:r>
            <a:r>
              <a:rPr lang="sv-SE" dirty="0"/>
              <a:t> from </a:t>
            </a:r>
            <a:r>
              <a:rPr lang="sv-SE" dirty="0" err="1"/>
              <a:t>working</a:t>
            </a:r>
            <a:r>
              <a:rPr lang="sv-SE" dirty="0"/>
              <a:t> </a:t>
            </a:r>
            <a:r>
              <a:rPr lang="sv-SE" dirty="0" err="1"/>
              <a:t>life</a:t>
            </a:r>
            <a:r>
              <a:rPr lang="sv-SE" dirty="0"/>
              <a:t>, and </a:t>
            </a:r>
            <a:r>
              <a:rPr lang="sv-SE" dirty="0" err="1"/>
              <a:t>improve</a:t>
            </a:r>
            <a:r>
              <a:rPr lang="sv-SE" dirty="0"/>
              <a:t> </a:t>
            </a:r>
            <a:r>
              <a:rPr lang="sv-SE" dirty="0" err="1"/>
              <a:t>opportunities</a:t>
            </a:r>
            <a:r>
              <a:rPr lang="sv-SE" dirty="0"/>
              <a:t> for re-</a:t>
            </a:r>
            <a:r>
              <a:rPr lang="sv-SE" dirty="0" err="1"/>
              <a:t>entry</a:t>
            </a:r>
            <a:r>
              <a:rPr lang="sv-SE" dirty="0"/>
              <a:t>, and </a:t>
            </a:r>
            <a:r>
              <a:rPr lang="sv-SE" dirty="0" err="1"/>
              <a:t>to</a:t>
            </a:r>
            <a:r>
              <a:rPr lang="sv-SE" dirty="0"/>
              <a:t> </a:t>
            </a:r>
            <a:r>
              <a:rPr lang="sv-SE" dirty="0" err="1"/>
              <a:t>diminish</a:t>
            </a:r>
            <a:r>
              <a:rPr lang="sv-SE" dirty="0"/>
              <a:t> the risk for exposure </a:t>
            </a:r>
            <a:r>
              <a:rPr lang="sv-SE" dirty="0" err="1"/>
              <a:t>to</a:t>
            </a:r>
            <a:r>
              <a:rPr lang="sv-SE" dirty="0"/>
              <a:t> </a:t>
            </a:r>
            <a:r>
              <a:rPr lang="sv-SE" dirty="0" err="1"/>
              <a:t>accidents</a:t>
            </a:r>
            <a:r>
              <a:rPr lang="sv-SE" dirty="0"/>
              <a:t> and </a:t>
            </a:r>
            <a:r>
              <a:rPr lang="sv-SE" dirty="0" err="1"/>
              <a:t>diseases</a:t>
            </a:r>
            <a:r>
              <a:rPr lang="sv-SE" dirty="0"/>
              <a:t>, </a:t>
            </a:r>
            <a:r>
              <a:rPr lang="sv-SE" dirty="0" err="1"/>
              <a:t>but</a:t>
            </a:r>
            <a:r>
              <a:rPr lang="sv-SE" dirty="0"/>
              <a:t> </a:t>
            </a:r>
            <a:r>
              <a:rPr lang="sv-SE" dirty="0" err="1"/>
              <a:t>also</a:t>
            </a:r>
            <a:r>
              <a:rPr lang="sv-SE" dirty="0"/>
              <a:t> </a:t>
            </a:r>
            <a:r>
              <a:rPr lang="sv-SE" dirty="0" err="1"/>
              <a:t>to</a:t>
            </a:r>
            <a:r>
              <a:rPr lang="sv-SE" dirty="0"/>
              <a:t> a </a:t>
            </a:r>
            <a:r>
              <a:rPr lang="sv-SE" dirty="0" err="1"/>
              <a:t>higher</a:t>
            </a:r>
            <a:r>
              <a:rPr lang="sv-SE" dirty="0"/>
              <a:t> </a:t>
            </a:r>
            <a:r>
              <a:rPr lang="sv-SE" dirty="0" err="1"/>
              <a:t>degree</a:t>
            </a:r>
            <a:r>
              <a:rPr lang="sv-SE" dirty="0"/>
              <a:t> </a:t>
            </a:r>
            <a:r>
              <a:rPr lang="sv-SE" dirty="0" err="1"/>
              <a:t>than</a:t>
            </a:r>
            <a:r>
              <a:rPr lang="sv-SE" dirty="0"/>
              <a:t> </a:t>
            </a:r>
            <a:r>
              <a:rPr lang="sv-SE" dirty="0" err="1"/>
              <a:t>before</a:t>
            </a:r>
            <a:r>
              <a:rPr lang="sv-SE" dirty="0"/>
              <a:t> </a:t>
            </a:r>
            <a:r>
              <a:rPr lang="sv-SE" dirty="0" err="1"/>
              <a:t>concern</a:t>
            </a:r>
            <a:r>
              <a:rPr lang="sv-SE" dirty="0"/>
              <a:t> </a:t>
            </a:r>
            <a:r>
              <a:rPr lang="sv-SE" dirty="0" err="1"/>
              <a:t>work</a:t>
            </a:r>
            <a:r>
              <a:rPr lang="sv-SE" dirty="0"/>
              <a:t> </a:t>
            </a:r>
            <a:r>
              <a:rPr lang="sv-SE" dirty="0" err="1"/>
              <a:t>environment</a:t>
            </a:r>
            <a:r>
              <a:rPr lang="sv-SE" dirty="0"/>
              <a:t> as </a:t>
            </a:r>
            <a:r>
              <a:rPr lang="sv-SE" dirty="0" err="1"/>
              <a:t>developing</a:t>
            </a:r>
            <a:r>
              <a:rPr lang="sv-SE" dirty="0"/>
              <a:t> and </a:t>
            </a:r>
            <a:r>
              <a:rPr lang="sv-SE" dirty="0" err="1"/>
              <a:t>contributing</a:t>
            </a:r>
            <a:r>
              <a:rPr lang="sv-SE" dirty="0"/>
              <a:t> </a:t>
            </a:r>
            <a:r>
              <a:rPr lang="sv-SE" dirty="0" err="1"/>
              <a:t>to</a:t>
            </a:r>
            <a:r>
              <a:rPr lang="sv-SE" dirty="0"/>
              <a:t> </a:t>
            </a:r>
            <a:r>
              <a:rPr lang="sv-SE" dirty="0" err="1"/>
              <a:t>health</a:t>
            </a:r>
            <a:r>
              <a:rPr lang="sv-SE" dirty="0"/>
              <a:t>.”</a:t>
            </a:r>
          </a:p>
          <a:p>
            <a:pPr marL="0" indent="0">
              <a:buNone/>
            </a:pPr>
            <a:r>
              <a:rPr lang="sv-SE" sz="2400" b="1" dirty="0"/>
              <a:t>(Communication from the Swedish </a:t>
            </a:r>
            <a:r>
              <a:rPr lang="sv-SE" sz="2400" b="1" dirty="0" err="1"/>
              <a:t>Government</a:t>
            </a:r>
            <a:r>
              <a:rPr lang="sv-SE" sz="2400" b="1" dirty="0"/>
              <a:t> </a:t>
            </a:r>
            <a:r>
              <a:rPr lang="sv-SE" sz="2400" b="1" dirty="0" err="1"/>
              <a:t>to</a:t>
            </a:r>
            <a:r>
              <a:rPr lang="sv-SE" sz="2400" b="1" dirty="0"/>
              <a:t> the Swedish </a:t>
            </a:r>
            <a:r>
              <a:rPr lang="sv-SE" sz="2400" b="1" dirty="0" err="1"/>
              <a:t>Parliament</a:t>
            </a:r>
            <a:r>
              <a:rPr lang="sv-SE" sz="2400" b="1" dirty="0"/>
              <a:t> No. 2009/10:248).</a:t>
            </a:r>
          </a:p>
        </p:txBody>
      </p:sp>
    </p:spTree>
    <p:extLst>
      <p:ext uri="{BB962C8B-B14F-4D97-AF65-F5344CB8AC3E}">
        <p14:creationId xmlns:p14="http://schemas.microsoft.com/office/powerpoint/2010/main" val="25725085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l"/>
            <a:r>
              <a:rPr lang="sv-SE" b="1" dirty="0"/>
              <a:t>EUROPEAN PACT FOR MENTAL HEALTH AND WELL-BEING:</a:t>
            </a:r>
          </a:p>
        </p:txBody>
      </p:sp>
      <p:sp>
        <p:nvSpPr>
          <p:cNvPr id="3" name="Platshållare för innehåll 2"/>
          <p:cNvSpPr>
            <a:spLocks noGrp="1"/>
          </p:cNvSpPr>
          <p:nvPr>
            <p:ph idx="1"/>
          </p:nvPr>
        </p:nvSpPr>
        <p:spPr/>
        <p:txBody>
          <a:bodyPr>
            <a:normAutofit fontScale="47500" lnSpcReduction="20000"/>
          </a:bodyPr>
          <a:lstStyle/>
          <a:p>
            <a:r>
              <a:rPr lang="sv-SE" sz="5800" dirty="0"/>
              <a:t>Mental </a:t>
            </a:r>
            <a:r>
              <a:rPr lang="sv-SE" sz="5800" dirty="0" err="1"/>
              <a:t>health</a:t>
            </a:r>
            <a:r>
              <a:rPr lang="sv-SE" sz="5800" dirty="0"/>
              <a:t> is a human right;</a:t>
            </a:r>
          </a:p>
          <a:p>
            <a:r>
              <a:rPr lang="sv-SE" sz="5800" dirty="0"/>
              <a:t>It </a:t>
            </a:r>
            <a:r>
              <a:rPr lang="sv-SE" sz="5800" dirty="0" err="1"/>
              <a:t>enables</a:t>
            </a:r>
            <a:r>
              <a:rPr lang="sv-SE" sz="5800" dirty="0"/>
              <a:t> </a:t>
            </a:r>
            <a:r>
              <a:rPr lang="sv-SE" sz="5800" dirty="0" err="1"/>
              <a:t>to</a:t>
            </a:r>
            <a:r>
              <a:rPr lang="sv-SE" sz="5800" dirty="0"/>
              <a:t> </a:t>
            </a:r>
            <a:r>
              <a:rPr lang="sv-SE" sz="5800" dirty="0" err="1"/>
              <a:t>enjoy</a:t>
            </a:r>
            <a:r>
              <a:rPr lang="sv-SE" sz="5800" dirty="0"/>
              <a:t> </a:t>
            </a:r>
            <a:r>
              <a:rPr lang="sv-SE" sz="5800" dirty="0" err="1"/>
              <a:t>welolbeing</a:t>
            </a:r>
            <a:r>
              <a:rPr lang="sv-SE" sz="5800" dirty="0"/>
              <a:t>, </a:t>
            </a:r>
            <a:r>
              <a:rPr lang="sv-SE" sz="5800" dirty="0" err="1"/>
              <a:t>quality</a:t>
            </a:r>
            <a:r>
              <a:rPr lang="sv-SE" sz="5800" dirty="0"/>
              <a:t> of </a:t>
            </a:r>
            <a:r>
              <a:rPr lang="sv-SE" sz="5800" dirty="0" err="1"/>
              <a:t>life</a:t>
            </a:r>
            <a:r>
              <a:rPr lang="sv-SE" sz="5800" dirty="0"/>
              <a:t> and </a:t>
            </a:r>
            <a:r>
              <a:rPr lang="sv-SE" sz="5800" dirty="0" err="1"/>
              <a:t>health</a:t>
            </a:r>
            <a:r>
              <a:rPr lang="sv-SE" sz="5800" dirty="0"/>
              <a:t>;</a:t>
            </a:r>
          </a:p>
          <a:p>
            <a:r>
              <a:rPr lang="sv-SE" sz="5800" dirty="0"/>
              <a:t>It </a:t>
            </a:r>
            <a:r>
              <a:rPr lang="sv-SE" sz="5800" dirty="0" err="1"/>
              <a:t>promotes</a:t>
            </a:r>
            <a:r>
              <a:rPr lang="sv-SE" sz="5800" dirty="0"/>
              <a:t> </a:t>
            </a:r>
            <a:r>
              <a:rPr lang="sv-SE" sz="5800" dirty="0" err="1"/>
              <a:t>learning</a:t>
            </a:r>
            <a:r>
              <a:rPr lang="sv-SE" sz="5800" dirty="0"/>
              <a:t>, </a:t>
            </a:r>
            <a:r>
              <a:rPr lang="sv-SE" sz="5800" dirty="0" err="1"/>
              <a:t>working</a:t>
            </a:r>
            <a:r>
              <a:rPr lang="sv-SE" sz="5800" dirty="0"/>
              <a:t> and participation in </a:t>
            </a:r>
            <a:r>
              <a:rPr lang="sv-SE" sz="5800" dirty="0" err="1"/>
              <a:t>society</a:t>
            </a:r>
            <a:r>
              <a:rPr lang="sv-SE" sz="5800" dirty="0"/>
              <a:t>;</a:t>
            </a:r>
          </a:p>
          <a:p>
            <a:r>
              <a:rPr lang="sv-SE" sz="5800" dirty="0"/>
              <a:t>It is a </a:t>
            </a:r>
            <a:r>
              <a:rPr lang="sv-SE" sz="5800" dirty="0" err="1"/>
              <a:t>key</a:t>
            </a:r>
            <a:r>
              <a:rPr lang="sv-SE" sz="5800" dirty="0"/>
              <a:t> </a:t>
            </a:r>
            <a:r>
              <a:rPr lang="sv-SE" sz="5800" dirty="0" err="1"/>
              <a:t>resource</a:t>
            </a:r>
            <a:r>
              <a:rPr lang="sv-SE" sz="5800" dirty="0"/>
              <a:t> for the </a:t>
            </a:r>
            <a:r>
              <a:rPr lang="sv-SE" sz="5800" dirty="0" err="1"/>
              <a:t>success</a:t>
            </a:r>
            <a:r>
              <a:rPr lang="sv-SE" sz="5800" dirty="0"/>
              <a:t> of the EU as a </a:t>
            </a:r>
            <a:r>
              <a:rPr lang="sv-SE" sz="5800" dirty="0" err="1"/>
              <a:t>knowledge-based</a:t>
            </a:r>
            <a:r>
              <a:rPr lang="sv-SE" sz="5800" dirty="0"/>
              <a:t> </a:t>
            </a:r>
            <a:r>
              <a:rPr lang="sv-SE" sz="5800" dirty="0" err="1"/>
              <a:t>society</a:t>
            </a:r>
            <a:r>
              <a:rPr lang="sv-SE" sz="5800" dirty="0"/>
              <a:t> and </a:t>
            </a:r>
            <a:r>
              <a:rPr lang="sv-SE" sz="5800" dirty="0" err="1"/>
              <a:t>economy</a:t>
            </a:r>
            <a:r>
              <a:rPr lang="sv-SE" sz="5800" dirty="0"/>
              <a:t>;</a:t>
            </a:r>
          </a:p>
          <a:p>
            <a:r>
              <a:rPr lang="sv-SE" sz="5800" dirty="0" err="1"/>
              <a:t>There</a:t>
            </a:r>
            <a:r>
              <a:rPr lang="sv-SE" sz="5800" dirty="0"/>
              <a:t> is a </a:t>
            </a:r>
            <a:r>
              <a:rPr lang="sv-SE" sz="5800" dirty="0" err="1"/>
              <a:t>need</a:t>
            </a:r>
            <a:r>
              <a:rPr lang="sv-SE" sz="5800" dirty="0"/>
              <a:t> for </a:t>
            </a:r>
            <a:r>
              <a:rPr lang="sv-SE" sz="5800" dirty="0" err="1"/>
              <a:t>decisive</a:t>
            </a:r>
            <a:r>
              <a:rPr lang="sv-SE" sz="5800" dirty="0"/>
              <a:t> </a:t>
            </a:r>
            <a:r>
              <a:rPr lang="sv-SE" sz="5800" dirty="0" err="1"/>
              <a:t>political</a:t>
            </a:r>
            <a:r>
              <a:rPr lang="sv-SE" sz="5800" dirty="0"/>
              <a:t> steps </a:t>
            </a:r>
            <a:r>
              <a:rPr lang="sv-SE" sz="5800" dirty="0" err="1"/>
              <a:t>to</a:t>
            </a:r>
            <a:r>
              <a:rPr lang="sv-SE" sz="5800" dirty="0"/>
              <a:t> make mental </a:t>
            </a:r>
            <a:r>
              <a:rPr lang="sv-SE" sz="5800" dirty="0" err="1"/>
              <a:t>health</a:t>
            </a:r>
            <a:r>
              <a:rPr lang="sv-SE" sz="5800" dirty="0"/>
              <a:t> and </a:t>
            </a:r>
            <a:r>
              <a:rPr lang="sv-SE" sz="5800" dirty="0" err="1"/>
              <a:t>well-being</a:t>
            </a:r>
            <a:r>
              <a:rPr lang="sv-SE" sz="5800" dirty="0"/>
              <a:t> a </a:t>
            </a:r>
            <a:r>
              <a:rPr lang="sv-SE" sz="5800" dirty="0" err="1"/>
              <a:t>key</a:t>
            </a:r>
            <a:r>
              <a:rPr lang="sv-SE" sz="5800" dirty="0"/>
              <a:t> </a:t>
            </a:r>
            <a:r>
              <a:rPr lang="sv-SE" sz="5800" dirty="0" err="1"/>
              <a:t>priority</a:t>
            </a:r>
            <a:r>
              <a:rPr lang="sv-SE" sz="5800" dirty="0"/>
              <a:t>.</a:t>
            </a:r>
          </a:p>
          <a:p>
            <a:endParaRPr lang="sv-SE" dirty="0"/>
          </a:p>
          <a:p>
            <a:pPr marL="0" indent="0">
              <a:buNone/>
            </a:pPr>
            <a:r>
              <a:rPr lang="sv-SE" sz="4200" dirty="0"/>
              <a:t>                                                                                        (WHO and EU, 2008)                                                                                                                                                                     </a:t>
            </a:r>
          </a:p>
        </p:txBody>
      </p:sp>
    </p:spTree>
    <p:extLst>
      <p:ext uri="{BB962C8B-B14F-4D97-AF65-F5344CB8AC3E}">
        <p14:creationId xmlns:p14="http://schemas.microsoft.com/office/powerpoint/2010/main" val="13641881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l"/>
            <a:r>
              <a:rPr lang="sv-SE" b="1" dirty="0"/>
              <a:t>OPTIONS FOR INTERVENTIONS:</a:t>
            </a:r>
          </a:p>
        </p:txBody>
      </p:sp>
      <p:sp>
        <p:nvSpPr>
          <p:cNvPr id="3" name="Platshållare för innehåll 2"/>
          <p:cNvSpPr>
            <a:spLocks noGrp="1"/>
          </p:cNvSpPr>
          <p:nvPr>
            <p:ph idx="1"/>
          </p:nvPr>
        </p:nvSpPr>
        <p:spPr/>
        <p:txBody>
          <a:bodyPr>
            <a:normAutofit fontScale="85000" lnSpcReduction="20000"/>
          </a:bodyPr>
          <a:lstStyle/>
          <a:p>
            <a:r>
              <a:rPr lang="sv-SE" dirty="0" err="1"/>
              <a:t>Legislation</a:t>
            </a:r>
            <a:r>
              <a:rPr lang="sv-SE" dirty="0"/>
              <a:t>, </a:t>
            </a:r>
            <a:r>
              <a:rPr lang="sv-SE" dirty="0" err="1"/>
              <a:t>ordinances</a:t>
            </a:r>
            <a:r>
              <a:rPr lang="sv-SE" dirty="0"/>
              <a:t>;</a:t>
            </a:r>
          </a:p>
          <a:p>
            <a:r>
              <a:rPr lang="sv-SE" dirty="0" err="1"/>
              <a:t>Supervisory</a:t>
            </a:r>
            <a:r>
              <a:rPr lang="sv-SE" dirty="0"/>
              <a:t> </a:t>
            </a:r>
            <a:r>
              <a:rPr lang="sv-SE" dirty="0" err="1"/>
              <a:t>control</a:t>
            </a:r>
            <a:r>
              <a:rPr lang="sv-SE" dirty="0"/>
              <a:t>;</a:t>
            </a:r>
          </a:p>
          <a:p>
            <a:r>
              <a:rPr lang="sv-SE" dirty="0" err="1"/>
              <a:t>Regulations</a:t>
            </a:r>
            <a:r>
              <a:rPr lang="sv-SE" dirty="0"/>
              <a:t> of </a:t>
            </a:r>
            <a:r>
              <a:rPr lang="sv-SE" dirty="0" err="1"/>
              <a:t>working</a:t>
            </a:r>
            <a:r>
              <a:rPr lang="sv-SE" dirty="0"/>
              <a:t> </a:t>
            </a:r>
            <a:r>
              <a:rPr lang="sv-SE" dirty="0" err="1"/>
              <a:t>hours</a:t>
            </a:r>
            <a:r>
              <a:rPr lang="sv-SE" dirty="0"/>
              <a:t>;</a:t>
            </a:r>
          </a:p>
          <a:p>
            <a:r>
              <a:rPr lang="sv-SE" dirty="0" err="1"/>
              <a:t>Education</a:t>
            </a:r>
            <a:r>
              <a:rPr lang="sv-SE" dirty="0"/>
              <a:t> and </a:t>
            </a:r>
            <a:r>
              <a:rPr lang="sv-SE" dirty="0" err="1"/>
              <a:t>training</a:t>
            </a:r>
            <a:r>
              <a:rPr lang="sv-SE" dirty="0"/>
              <a:t>;</a:t>
            </a:r>
          </a:p>
          <a:p>
            <a:r>
              <a:rPr lang="sv-SE" dirty="0" err="1"/>
              <a:t>Inspections</a:t>
            </a:r>
            <a:r>
              <a:rPr lang="sv-SE" dirty="0"/>
              <a:t>, </a:t>
            </a:r>
            <a:r>
              <a:rPr lang="sv-SE" dirty="0" err="1"/>
              <a:t>surveys</a:t>
            </a:r>
            <a:r>
              <a:rPr lang="sv-SE" dirty="0"/>
              <a:t>;</a:t>
            </a:r>
          </a:p>
          <a:p>
            <a:r>
              <a:rPr lang="sv-SE" dirty="0" err="1"/>
              <a:t>Occupational</a:t>
            </a:r>
            <a:r>
              <a:rPr lang="sv-SE" dirty="0"/>
              <a:t> </a:t>
            </a:r>
            <a:r>
              <a:rPr lang="sv-SE" dirty="0" err="1"/>
              <a:t>health</a:t>
            </a:r>
            <a:r>
              <a:rPr lang="sv-SE" dirty="0"/>
              <a:t> services;</a:t>
            </a:r>
          </a:p>
          <a:p>
            <a:r>
              <a:rPr lang="sv-SE" dirty="0"/>
              <a:t>Horisontal and </a:t>
            </a:r>
            <a:r>
              <a:rPr lang="sv-SE" dirty="0" err="1"/>
              <a:t>vertical</a:t>
            </a:r>
            <a:r>
              <a:rPr lang="sv-SE" dirty="0"/>
              <a:t> </a:t>
            </a:r>
            <a:r>
              <a:rPr lang="sv-SE" dirty="0" err="1"/>
              <a:t>cooperatiom</a:t>
            </a:r>
            <a:r>
              <a:rPr lang="sv-SE" dirty="0"/>
              <a:t>/integration;</a:t>
            </a:r>
          </a:p>
          <a:p>
            <a:r>
              <a:rPr lang="sv-SE" dirty="0" err="1"/>
              <a:t>Development</a:t>
            </a:r>
            <a:r>
              <a:rPr lang="sv-SE" dirty="0"/>
              <a:t> of </a:t>
            </a:r>
            <a:r>
              <a:rPr lang="sv-SE" dirty="0" err="1"/>
              <a:t>health</a:t>
            </a:r>
            <a:r>
              <a:rPr lang="sv-SE" dirty="0"/>
              <a:t> promotion </a:t>
            </a:r>
            <a:r>
              <a:rPr lang="sv-SE" dirty="0" err="1"/>
              <a:t>skills</a:t>
            </a:r>
            <a:r>
              <a:rPr lang="sv-SE" dirty="0"/>
              <a:t>;</a:t>
            </a:r>
          </a:p>
          <a:p>
            <a:r>
              <a:rPr lang="sv-SE" dirty="0"/>
              <a:t>Promotion of </a:t>
            </a:r>
            <a:r>
              <a:rPr lang="sv-SE" dirty="0" err="1"/>
              <a:t>collective</a:t>
            </a:r>
            <a:r>
              <a:rPr lang="sv-SE" dirty="0"/>
              <a:t> </a:t>
            </a:r>
            <a:r>
              <a:rPr lang="sv-SE" dirty="0" err="1"/>
              <a:t>agreements</a:t>
            </a:r>
            <a:r>
              <a:rPr lang="sv-SE" dirty="0"/>
              <a:t>;</a:t>
            </a:r>
          </a:p>
          <a:p>
            <a:r>
              <a:rPr lang="sv-SE" dirty="0"/>
              <a:t>Research and </a:t>
            </a:r>
            <a:r>
              <a:rPr lang="sv-SE" dirty="0" err="1"/>
              <a:t>development</a:t>
            </a:r>
            <a:r>
              <a:rPr lang="sv-SE" dirty="0"/>
              <a:t>. </a:t>
            </a:r>
          </a:p>
        </p:txBody>
      </p:sp>
    </p:spTree>
    <p:extLst>
      <p:ext uri="{BB962C8B-B14F-4D97-AF65-F5344CB8AC3E}">
        <p14:creationId xmlns:p14="http://schemas.microsoft.com/office/powerpoint/2010/main" val="1556283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l"/>
            <a:r>
              <a:rPr lang="sv-SE" b="1" dirty="0"/>
              <a:t>OUTPUT PER WORKER</a:t>
            </a:r>
          </a:p>
        </p:txBody>
      </p:sp>
      <p:sp>
        <p:nvSpPr>
          <p:cNvPr id="3" name="Platshållare för innehåll 2"/>
          <p:cNvSpPr>
            <a:spLocks noGrp="1"/>
          </p:cNvSpPr>
          <p:nvPr>
            <p:ph idx="1"/>
          </p:nvPr>
        </p:nvSpPr>
        <p:spPr/>
        <p:txBody>
          <a:bodyPr>
            <a:normAutofit fontScale="70000" lnSpcReduction="20000"/>
          </a:bodyPr>
          <a:lstStyle/>
          <a:p>
            <a:r>
              <a:rPr lang="en-US" b="1" dirty="0"/>
              <a:t>Table 1: </a:t>
            </a:r>
            <a:r>
              <a:rPr lang="en-US" b="1" dirty="0" err="1"/>
              <a:t>Labour</a:t>
            </a:r>
            <a:r>
              <a:rPr lang="en-US" b="1" dirty="0"/>
              <a:t> productivity (output per worker) by region, as a proportion of productivity levels in developed economies, 1991 and 2011 (per cent)     Regions </a:t>
            </a:r>
            <a:r>
              <a:rPr lang="en-US" dirty="0"/>
              <a:t>	</a:t>
            </a:r>
            <a:r>
              <a:rPr lang="en-US" b="1" dirty="0"/>
              <a:t>1991 </a:t>
            </a:r>
            <a:r>
              <a:rPr lang="en-US" dirty="0"/>
              <a:t>	                    </a:t>
            </a:r>
            <a:r>
              <a:rPr lang="en-US" b="1" dirty="0"/>
              <a:t>2011 </a:t>
            </a:r>
            <a:r>
              <a:rPr lang="en-US" dirty="0"/>
              <a:t>	</a:t>
            </a:r>
          </a:p>
          <a:p>
            <a:r>
              <a:rPr lang="sv-SE" dirty="0" err="1"/>
              <a:t>Middle</a:t>
            </a:r>
            <a:r>
              <a:rPr lang="sv-SE" dirty="0"/>
              <a:t> </a:t>
            </a:r>
            <a:r>
              <a:rPr lang="sv-SE" dirty="0" err="1"/>
              <a:t>East</a:t>
            </a:r>
            <a:r>
              <a:rPr lang="sv-SE" dirty="0"/>
              <a:t> 	                                               64 	                         53                                                                         </a:t>
            </a:r>
          </a:p>
          <a:p>
            <a:r>
              <a:rPr lang="fr-FR" dirty="0"/>
              <a:t>CSEE (non-EU) &amp; CIS 	                                 38 	                         35                            </a:t>
            </a:r>
          </a:p>
          <a:p>
            <a:r>
              <a:rPr lang="en-US" dirty="0"/>
              <a:t>Latin America &amp; the Caribbean 	    37 	                         32 </a:t>
            </a:r>
          </a:p>
          <a:p>
            <a:r>
              <a:rPr lang="sv-SE" dirty="0"/>
              <a:t>North </a:t>
            </a:r>
            <a:r>
              <a:rPr lang="sv-SE" dirty="0" err="1"/>
              <a:t>Africa</a:t>
            </a:r>
            <a:r>
              <a:rPr lang="sv-SE" dirty="0"/>
              <a:t> 	                                               27 	                         25                                          </a:t>
            </a:r>
          </a:p>
          <a:p>
            <a:r>
              <a:rPr lang="sv-SE" dirty="0" err="1"/>
              <a:t>East</a:t>
            </a:r>
            <a:r>
              <a:rPr lang="sv-SE" dirty="0"/>
              <a:t> </a:t>
            </a:r>
            <a:r>
              <a:rPr lang="sv-SE" dirty="0" err="1"/>
              <a:t>Asia</a:t>
            </a:r>
            <a:r>
              <a:rPr lang="sv-SE" dirty="0"/>
              <a:t> 	                                                 6 	                         20 </a:t>
            </a:r>
          </a:p>
          <a:p>
            <a:r>
              <a:rPr lang="en-US" dirty="0"/>
              <a:t>South-East Asia &amp; Pacific 	                  10 	                         14             </a:t>
            </a:r>
          </a:p>
          <a:p>
            <a:r>
              <a:rPr lang="sv-SE" dirty="0"/>
              <a:t>South </a:t>
            </a:r>
            <a:r>
              <a:rPr lang="sv-SE" dirty="0" err="1"/>
              <a:t>Asia</a:t>
            </a:r>
            <a:r>
              <a:rPr lang="sv-SE" dirty="0"/>
              <a:t> 	                                                 6 	                         11                                          </a:t>
            </a:r>
          </a:p>
          <a:p>
            <a:r>
              <a:rPr lang="sv-SE" dirty="0" err="1"/>
              <a:t>Sub-Saharan</a:t>
            </a:r>
            <a:r>
              <a:rPr lang="sv-SE" dirty="0"/>
              <a:t> </a:t>
            </a:r>
            <a:r>
              <a:rPr lang="sv-SE" dirty="0" err="1"/>
              <a:t>Africa</a:t>
            </a:r>
            <a:r>
              <a:rPr lang="sv-SE" dirty="0"/>
              <a:t> 	                                   9 	                           8 	</a:t>
            </a:r>
          </a:p>
          <a:p>
            <a:r>
              <a:rPr lang="sv-SE" dirty="0"/>
              <a:t>                                   (ILO, 2011; World Bank 2011)</a:t>
            </a:r>
          </a:p>
        </p:txBody>
      </p:sp>
    </p:spTree>
    <p:extLst>
      <p:ext uri="{BB962C8B-B14F-4D97-AF65-F5344CB8AC3E}">
        <p14:creationId xmlns:p14="http://schemas.microsoft.com/office/powerpoint/2010/main" val="42592204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l"/>
            <a:r>
              <a:rPr lang="sv-SE" b="1" dirty="0"/>
              <a:t>EUROPEAN PACT FOR MENTAL HEALTH AND WELLBEING:</a:t>
            </a:r>
          </a:p>
        </p:txBody>
      </p:sp>
      <p:sp>
        <p:nvSpPr>
          <p:cNvPr id="3" name="Platshållare för innehåll 2"/>
          <p:cNvSpPr>
            <a:spLocks noGrp="1"/>
          </p:cNvSpPr>
          <p:nvPr>
            <p:ph idx="1"/>
          </p:nvPr>
        </p:nvSpPr>
        <p:spPr/>
        <p:txBody>
          <a:bodyPr/>
          <a:lstStyle/>
          <a:p>
            <a:pPr marL="0" indent="0">
              <a:buNone/>
            </a:pPr>
            <a:r>
              <a:rPr lang="sv-SE" dirty="0"/>
              <a:t>”</a:t>
            </a:r>
            <a:r>
              <a:rPr lang="sv-SE" dirty="0" err="1"/>
              <a:t>We</a:t>
            </a:r>
            <a:r>
              <a:rPr lang="sv-SE" dirty="0"/>
              <a:t> call for action in </a:t>
            </a:r>
            <a:r>
              <a:rPr lang="sv-SE" dirty="0" err="1"/>
              <a:t>five</a:t>
            </a:r>
            <a:r>
              <a:rPr lang="sv-SE" dirty="0"/>
              <a:t> </a:t>
            </a:r>
            <a:r>
              <a:rPr lang="sv-SE" dirty="0" err="1"/>
              <a:t>priority</a:t>
            </a:r>
            <a:r>
              <a:rPr lang="sv-SE" dirty="0"/>
              <a:t> areas:</a:t>
            </a:r>
          </a:p>
          <a:p>
            <a:r>
              <a:rPr lang="sv-SE" dirty="0"/>
              <a:t>Prevention of depression and </a:t>
            </a:r>
            <a:r>
              <a:rPr lang="sv-SE" dirty="0" err="1"/>
              <a:t>suicide</a:t>
            </a:r>
            <a:r>
              <a:rPr lang="sv-SE" dirty="0"/>
              <a:t>;</a:t>
            </a:r>
          </a:p>
          <a:p>
            <a:r>
              <a:rPr lang="sv-SE" dirty="0"/>
              <a:t>Mental </a:t>
            </a:r>
            <a:r>
              <a:rPr lang="sv-SE" dirty="0" err="1"/>
              <a:t>health</a:t>
            </a:r>
            <a:r>
              <a:rPr lang="sv-SE" dirty="0"/>
              <a:t> in </a:t>
            </a:r>
            <a:r>
              <a:rPr lang="sv-SE" dirty="0" err="1"/>
              <a:t>Youth</a:t>
            </a:r>
            <a:r>
              <a:rPr lang="sv-SE" dirty="0"/>
              <a:t> and </a:t>
            </a:r>
            <a:r>
              <a:rPr lang="sv-SE" dirty="0" err="1"/>
              <a:t>Education</a:t>
            </a:r>
            <a:r>
              <a:rPr lang="sv-SE" dirty="0"/>
              <a:t>;</a:t>
            </a:r>
          </a:p>
          <a:p>
            <a:r>
              <a:rPr lang="sv-SE" dirty="0"/>
              <a:t>Mental Health in </a:t>
            </a:r>
            <a:r>
              <a:rPr lang="sv-SE" dirty="0" err="1"/>
              <a:t>Workplace</a:t>
            </a:r>
            <a:r>
              <a:rPr lang="sv-SE" dirty="0"/>
              <a:t> Settings;</a:t>
            </a:r>
          </a:p>
          <a:p>
            <a:r>
              <a:rPr lang="sv-SE" dirty="0"/>
              <a:t>Mental Health of </a:t>
            </a:r>
            <a:r>
              <a:rPr lang="sv-SE" dirty="0" err="1"/>
              <a:t>Older</a:t>
            </a:r>
            <a:r>
              <a:rPr lang="sv-SE" dirty="0"/>
              <a:t> </a:t>
            </a:r>
            <a:r>
              <a:rPr lang="sv-SE" dirty="0" err="1"/>
              <a:t>People</a:t>
            </a:r>
            <a:r>
              <a:rPr lang="sv-SE" dirty="0"/>
              <a:t>;</a:t>
            </a:r>
          </a:p>
          <a:p>
            <a:r>
              <a:rPr lang="sv-SE" dirty="0" err="1"/>
              <a:t>Combating</a:t>
            </a:r>
            <a:r>
              <a:rPr lang="sv-SE" dirty="0"/>
              <a:t> Stigma and Social </a:t>
            </a:r>
            <a:r>
              <a:rPr lang="sv-SE" dirty="0" err="1"/>
              <a:t>Exclusion</a:t>
            </a:r>
            <a:r>
              <a:rPr lang="sv-SE" dirty="0"/>
              <a:t>.”</a:t>
            </a:r>
          </a:p>
          <a:p>
            <a:pPr marL="0" indent="0">
              <a:buNone/>
            </a:pPr>
            <a:r>
              <a:rPr lang="sv-SE" sz="1800" dirty="0"/>
              <a:t>                                                                              (WHO and EU, 2008)</a:t>
            </a:r>
          </a:p>
        </p:txBody>
      </p:sp>
    </p:spTree>
    <p:extLst>
      <p:ext uri="{BB962C8B-B14F-4D97-AF65-F5344CB8AC3E}">
        <p14:creationId xmlns:p14="http://schemas.microsoft.com/office/powerpoint/2010/main" val="41316226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404664"/>
            <a:ext cx="8229600" cy="1143000"/>
          </a:xfrm>
        </p:spPr>
        <p:txBody>
          <a:bodyPr>
            <a:normAutofit/>
          </a:bodyPr>
          <a:lstStyle/>
          <a:p>
            <a:pPr algn="l"/>
            <a:r>
              <a:rPr lang="sv-SE" sz="3200" b="1" dirty="0"/>
              <a:t>UNITED NATIONS GENERAL ASSEMBLY RESOLUTION ON HAPPINESS (</a:t>
            </a:r>
            <a:r>
              <a:rPr lang="sv-SE" sz="3200" b="1" dirty="0" err="1"/>
              <a:t>July</a:t>
            </a:r>
            <a:r>
              <a:rPr lang="sv-SE" sz="3200" b="1" dirty="0"/>
              <a:t> 19, 2011)</a:t>
            </a:r>
          </a:p>
        </p:txBody>
      </p:sp>
      <p:sp>
        <p:nvSpPr>
          <p:cNvPr id="3" name="Platshållare för innehåll 2"/>
          <p:cNvSpPr>
            <a:spLocks noGrp="1"/>
          </p:cNvSpPr>
          <p:nvPr>
            <p:ph idx="1"/>
          </p:nvPr>
        </p:nvSpPr>
        <p:spPr/>
        <p:txBody>
          <a:bodyPr>
            <a:normAutofit fontScale="77500" lnSpcReduction="20000"/>
          </a:bodyPr>
          <a:lstStyle/>
          <a:p>
            <a:r>
              <a:rPr lang="sv-SE" dirty="0"/>
              <a:t>”The </a:t>
            </a:r>
            <a:r>
              <a:rPr lang="sv-SE" dirty="0" err="1"/>
              <a:t>pursuit</a:t>
            </a:r>
            <a:r>
              <a:rPr lang="sv-SE" dirty="0"/>
              <a:t> of </a:t>
            </a:r>
            <a:r>
              <a:rPr lang="sv-SE" dirty="0" err="1"/>
              <a:t>happiness</a:t>
            </a:r>
            <a:r>
              <a:rPr lang="sv-SE" dirty="0"/>
              <a:t> is a fundamental human </a:t>
            </a:r>
            <a:r>
              <a:rPr lang="sv-SE" dirty="0" err="1"/>
              <a:t>goal</a:t>
            </a:r>
            <a:r>
              <a:rPr lang="sv-SE" dirty="0"/>
              <a:t>;</a:t>
            </a:r>
          </a:p>
          <a:p>
            <a:r>
              <a:rPr lang="sv-SE" dirty="0" err="1"/>
              <a:t>Happiness</a:t>
            </a:r>
            <a:r>
              <a:rPr lang="sv-SE" dirty="0"/>
              <a:t> as a universal </a:t>
            </a:r>
            <a:r>
              <a:rPr lang="sv-SE" dirty="0" err="1"/>
              <a:t>goal</a:t>
            </a:r>
            <a:r>
              <a:rPr lang="sv-SE" dirty="0"/>
              <a:t> and aspiration </a:t>
            </a:r>
            <a:r>
              <a:rPr lang="sv-SE" dirty="0" err="1"/>
              <a:t>embodies</a:t>
            </a:r>
            <a:r>
              <a:rPr lang="sv-SE" dirty="0"/>
              <a:t> the spirit of the Millenium </a:t>
            </a:r>
            <a:r>
              <a:rPr lang="sv-SE" dirty="0" err="1"/>
              <a:t>Development</a:t>
            </a:r>
            <a:r>
              <a:rPr lang="sv-SE" dirty="0"/>
              <a:t> </a:t>
            </a:r>
            <a:r>
              <a:rPr lang="sv-SE" dirty="0" err="1"/>
              <a:t>Goals</a:t>
            </a:r>
            <a:r>
              <a:rPr lang="sv-SE" dirty="0"/>
              <a:t>;</a:t>
            </a:r>
          </a:p>
          <a:p>
            <a:r>
              <a:rPr lang="sv-SE" dirty="0" err="1"/>
              <a:t>Recognizes</a:t>
            </a:r>
            <a:r>
              <a:rPr lang="sv-SE" dirty="0"/>
              <a:t> the </a:t>
            </a:r>
            <a:r>
              <a:rPr lang="sv-SE" dirty="0" err="1"/>
              <a:t>need</a:t>
            </a:r>
            <a:r>
              <a:rPr lang="sv-SE" dirty="0"/>
              <a:t> for a </a:t>
            </a:r>
            <a:r>
              <a:rPr lang="sv-SE" dirty="0" err="1"/>
              <a:t>more</a:t>
            </a:r>
            <a:r>
              <a:rPr lang="sv-SE" dirty="0"/>
              <a:t> </a:t>
            </a:r>
            <a:r>
              <a:rPr lang="sv-SE" dirty="0" err="1"/>
              <a:t>inclusive</a:t>
            </a:r>
            <a:r>
              <a:rPr lang="sv-SE" dirty="0"/>
              <a:t> </a:t>
            </a:r>
            <a:r>
              <a:rPr lang="sv-SE" dirty="0" err="1"/>
              <a:t>equitable</a:t>
            </a:r>
            <a:r>
              <a:rPr lang="sv-SE" dirty="0"/>
              <a:t>, and </a:t>
            </a:r>
            <a:r>
              <a:rPr lang="sv-SE" dirty="0" err="1"/>
              <a:t>balanced</a:t>
            </a:r>
            <a:r>
              <a:rPr lang="sv-SE" dirty="0"/>
              <a:t> approach  (</a:t>
            </a:r>
            <a:r>
              <a:rPr lang="sv-SE" dirty="0" err="1"/>
              <a:t>than</a:t>
            </a:r>
            <a:r>
              <a:rPr lang="sv-SE" dirty="0"/>
              <a:t> </a:t>
            </a:r>
            <a:r>
              <a:rPr lang="sv-SE" dirty="0" err="1"/>
              <a:t>measures</a:t>
            </a:r>
            <a:r>
              <a:rPr lang="sv-SE" dirty="0"/>
              <a:t> of GNP) </a:t>
            </a:r>
            <a:r>
              <a:rPr lang="sv-SE" dirty="0" err="1"/>
              <a:t>to</a:t>
            </a:r>
            <a:r>
              <a:rPr lang="sv-SE" dirty="0"/>
              <a:t> </a:t>
            </a:r>
            <a:r>
              <a:rPr lang="sv-SE" dirty="0" err="1"/>
              <a:t>economic</a:t>
            </a:r>
            <a:r>
              <a:rPr lang="sv-SE" dirty="0"/>
              <a:t> </a:t>
            </a:r>
            <a:r>
              <a:rPr lang="sv-SE" dirty="0" err="1"/>
              <a:t>growth</a:t>
            </a:r>
            <a:r>
              <a:rPr lang="sv-SE" dirty="0"/>
              <a:t> </a:t>
            </a:r>
            <a:r>
              <a:rPr lang="sv-SE" dirty="0" err="1"/>
              <a:t>that</a:t>
            </a:r>
            <a:r>
              <a:rPr lang="sv-SE" dirty="0"/>
              <a:t> </a:t>
            </a:r>
            <a:r>
              <a:rPr lang="sv-SE" dirty="0" err="1"/>
              <a:t>promotes</a:t>
            </a:r>
            <a:r>
              <a:rPr lang="sv-SE" dirty="0"/>
              <a:t> </a:t>
            </a:r>
            <a:r>
              <a:rPr lang="sv-SE" dirty="0" err="1"/>
              <a:t>sutainable</a:t>
            </a:r>
            <a:r>
              <a:rPr lang="sv-SE" dirty="0"/>
              <a:t> </a:t>
            </a:r>
            <a:r>
              <a:rPr lang="sv-SE" dirty="0" err="1"/>
              <a:t>development</a:t>
            </a:r>
            <a:r>
              <a:rPr lang="sv-SE" dirty="0"/>
              <a:t>, </a:t>
            </a:r>
            <a:r>
              <a:rPr lang="sv-SE" dirty="0" err="1"/>
              <a:t>poverty</a:t>
            </a:r>
            <a:r>
              <a:rPr lang="sv-SE" dirty="0"/>
              <a:t> </a:t>
            </a:r>
            <a:r>
              <a:rPr lang="sv-SE" dirty="0" err="1"/>
              <a:t>eradication</a:t>
            </a:r>
            <a:r>
              <a:rPr lang="sv-SE" dirty="0"/>
              <a:t>, </a:t>
            </a:r>
            <a:r>
              <a:rPr lang="sv-SE" dirty="0" err="1"/>
              <a:t>happiness</a:t>
            </a:r>
            <a:r>
              <a:rPr lang="sv-SE" dirty="0"/>
              <a:t> and </a:t>
            </a:r>
            <a:r>
              <a:rPr lang="sv-SE" dirty="0" err="1"/>
              <a:t>well-being</a:t>
            </a:r>
            <a:r>
              <a:rPr lang="sv-SE" dirty="0"/>
              <a:t> of all </a:t>
            </a:r>
            <a:r>
              <a:rPr lang="sv-SE" dirty="0" err="1"/>
              <a:t>people</a:t>
            </a:r>
            <a:r>
              <a:rPr lang="sv-SE" dirty="0"/>
              <a:t>;</a:t>
            </a:r>
          </a:p>
          <a:p>
            <a:r>
              <a:rPr lang="sv-SE" dirty="0" err="1"/>
              <a:t>Invites</a:t>
            </a:r>
            <a:r>
              <a:rPr lang="sv-SE" dirty="0"/>
              <a:t> MS </a:t>
            </a:r>
            <a:r>
              <a:rPr lang="sv-SE" dirty="0" err="1"/>
              <a:t>to</a:t>
            </a:r>
            <a:r>
              <a:rPr lang="sv-SE" dirty="0"/>
              <a:t> </a:t>
            </a:r>
            <a:r>
              <a:rPr lang="sv-SE" dirty="0" err="1"/>
              <a:t>pursue</a:t>
            </a:r>
            <a:r>
              <a:rPr lang="sv-SE" dirty="0"/>
              <a:t> the </a:t>
            </a:r>
            <a:r>
              <a:rPr lang="sv-SE" dirty="0" err="1"/>
              <a:t>elaboration</a:t>
            </a:r>
            <a:r>
              <a:rPr lang="sv-SE" dirty="0"/>
              <a:t> of </a:t>
            </a:r>
            <a:r>
              <a:rPr lang="sv-SE" dirty="0" err="1"/>
              <a:t>additional</a:t>
            </a:r>
            <a:r>
              <a:rPr lang="sv-SE" dirty="0"/>
              <a:t> </a:t>
            </a:r>
            <a:r>
              <a:rPr lang="sv-SE" dirty="0" err="1"/>
              <a:t>measures</a:t>
            </a:r>
            <a:r>
              <a:rPr lang="sv-SE" dirty="0"/>
              <a:t> </a:t>
            </a:r>
            <a:r>
              <a:rPr lang="sv-SE" dirty="0" err="1"/>
              <a:t>that</a:t>
            </a:r>
            <a:r>
              <a:rPr lang="sv-SE" dirty="0"/>
              <a:t> </a:t>
            </a:r>
            <a:r>
              <a:rPr lang="sv-SE" dirty="0" err="1"/>
              <a:t>better</a:t>
            </a:r>
            <a:r>
              <a:rPr lang="sv-SE" dirty="0"/>
              <a:t> </a:t>
            </a:r>
            <a:r>
              <a:rPr lang="sv-SE" dirty="0" err="1"/>
              <a:t>capture</a:t>
            </a:r>
            <a:r>
              <a:rPr lang="sv-SE" dirty="0"/>
              <a:t> the </a:t>
            </a:r>
            <a:r>
              <a:rPr lang="sv-SE" dirty="0" err="1"/>
              <a:t>importance</a:t>
            </a:r>
            <a:r>
              <a:rPr lang="sv-SE" dirty="0"/>
              <a:t> of </a:t>
            </a:r>
            <a:r>
              <a:rPr lang="sv-SE" dirty="0" err="1"/>
              <a:t>happiness</a:t>
            </a:r>
            <a:r>
              <a:rPr lang="sv-SE" dirty="0"/>
              <a:t> and </a:t>
            </a:r>
            <a:r>
              <a:rPr lang="sv-SE" dirty="0" err="1"/>
              <a:t>well-being</a:t>
            </a:r>
            <a:r>
              <a:rPr lang="sv-SE" dirty="0"/>
              <a:t> in </a:t>
            </a:r>
            <a:r>
              <a:rPr lang="sv-SE" dirty="0" err="1"/>
              <a:t>development</a:t>
            </a:r>
            <a:r>
              <a:rPr lang="sv-SE" dirty="0"/>
              <a:t> </a:t>
            </a:r>
            <a:r>
              <a:rPr lang="sv-SE" dirty="0" err="1"/>
              <a:t>with</a:t>
            </a:r>
            <a:r>
              <a:rPr lang="sv-SE" dirty="0"/>
              <a:t> a </a:t>
            </a:r>
            <a:r>
              <a:rPr lang="sv-SE" dirty="0" err="1"/>
              <a:t>view</a:t>
            </a:r>
            <a:r>
              <a:rPr lang="sv-SE" dirty="0"/>
              <a:t> </a:t>
            </a:r>
            <a:r>
              <a:rPr lang="sv-SE" dirty="0" err="1"/>
              <a:t>to</a:t>
            </a:r>
            <a:r>
              <a:rPr lang="sv-SE" dirty="0"/>
              <a:t> </a:t>
            </a:r>
            <a:r>
              <a:rPr lang="sv-SE" dirty="0" err="1"/>
              <a:t>guiding</a:t>
            </a:r>
            <a:r>
              <a:rPr lang="sv-SE" dirty="0"/>
              <a:t> </a:t>
            </a:r>
            <a:r>
              <a:rPr lang="sv-SE" dirty="0" err="1"/>
              <a:t>their</a:t>
            </a:r>
            <a:r>
              <a:rPr lang="sv-SE" dirty="0"/>
              <a:t> public </a:t>
            </a:r>
            <a:r>
              <a:rPr lang="sv-SE" dirty="0" err="1"/>
              <a:t>policies</a:t>
            </a:r>
            <a:r>
              <a:rPr lang="sv-SE" dirty="0"/>
              <a:t>.” </a:t>
            </a:r>
          </a:p>
          <a:p>
            <a:endParaRPr lang="sv-SE" dirty="0"/>
          </a:p>
        </p:txBody>
      </p:sp>
    </p:spTree>
    <p:extLst>
      <p:ext uri="{BB962C8B-B14F-4D97-AF65-F5344CB8AC3E}">
        <p14:creationId xmlns:p14="http://schemas.microsoft.com/office/powerpoint/2010/main" val="1617127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l"/>
            <a:r>
              <a:rPr lang="sv-SE" b="1" dirty="0"/>
              <a:t>DEFINITION OF ”MENTAL HEALTH”:</a:t>
            </a:r>
          </a:p>
        </p:txBody>
      </p:sp>
      <p:sp>
        <p:nvSpPr>
          <p:cNvPr id="3" name="Platshållare för innehåll 2"/>
          <p:cNvSpPr>
            <a:spLocks noGrp="1"/>
          </p:cNvSpPr>
          <p:nvPr>
            <p:ph idx="1"/>
          </p:nvPr>
        </p:nvSpPr>
        <p:spPr/>
        <p:txBody>
          <a:bodyPr/>
          <a:lstStyle/>
          <a:p>
            <a:pPr marL="0" indent="0">
              <a:buNone/>
            </a:pPr>
            <a:r>
              <a:rPr lang="sv-SE" dirty="0"/>
              <a:t>”A </a:t>
            </a:r>
            <a:r>
              <a:rPr lang="sv-SE" dirty="0" err="1"/>
              <a:t>state</a:t>
            </a:r>
            <a:r>
              <a:rPr lang="sv-SE" dirty="0"/>
              <a:t> of </a:t>
            </a:r>
            <a:r>
              <a:rPr lang="sv-SE" dirty="0" err="1"/>
              <a:t>well-being</a:t>
            </a:r>
            <a:r>
              <a:rPr lang="sv-SE" dirty="0"/>
              <a:t> in </a:t>
            </a:r>
            <a:r>
              <a:rPr lang="sv-SE" dirty="0" err="1"/>
              <a:t>which</a:t>
            </a:r>
            <a:r>
              <a:rPr lang="sv-SE" dirty="0"/>
              <a:t> </a:t>
            </a:r>
            <a:r>
              <a:rPr lang="sv-SE" dirty="0" err="1"/>
              <a:t>every</a:t>
            </a:r>
            <a:r>
              <a:rPr lang="sv-SE" dirty="0"/>
              <a:t> </a:t>
            </a:r>
            <a:r>
              <a:rPr lang="sv-SE" dirty="0" err="1"/>
              <a:t>individual</a:t>
            </a:r>
            <a:r>
              <a:rPr lang="sv-SE" dirty="0"/>
              <a:t> </a:t>
            </a:r>
            <a:r>
              <a:rPr lang="sv-SE" dirty="0" err="1"/>
              <a:t>realizes</a:t>
            </a:r>
            <a:r>
              <a:rPr lang="sv-SE" dirty="0"/>
              <a:t> </a:t>
            </a:r>
            <a:r>
              <a:rPr lang="sv-SE" dirty="0" err="1"/>
              <a:t>his</a:t>
            </a:r>
            <a:r>
              <a:rPr lang="sv-SE" dirty="0"/>
              <a:t> or </a:t>
            </a:r>
            <a:r>
              <a:rPr lang="sv-SE" dirty="0" err="1"/>
              <a:t>her</a:t>
            </a:r>
            <a:r>
              <a:rPr lang="sv-SE" dirty="0"/>
              <a:t> </a:t>
            </a:r>
            <a:r>
              <a:rPr lang="sv-SE" dirty="0" err="1"/>
              <a:t>own</a:t>
            </a:r>
            <a:r>
              <a:rPr lang="sv-SE" dirty="0"/>
              <a:t> potential, </a:t>
            </a:r>
            <a:r>
              <a:rPr lang="sv-SE" dirty="0" err="1"/>
              <a:t>can</a:t>
            </a:r>
            <a:r>
              <a:rPr lang="sv-SE" dirty="0"/>
              <a:t> </a:t>
            </a:r>
            <a:r>
              <a:rPr lang="sv-SE" dirty="0" err="1"/>
              <a:t>cope</a:t>
            </a:r>
            <a:r>
              <a:rPr lang="sv-SE" dirty="0"/>
              <a:t> </a:t>
            </a:r>
            <a:r>
              <a:rPr lang="sv-SE" dirty="0" err="1"/>
              <a:t>with</a:t>
            </a:r>
            <a:r>
              <a:rPr lang="sv-SE" dirty="0"/>
              <a:t> the normal </a:t>
            </a:r>
            <a:r>
              <a:rPr lang="sv-SE" dirty="0" err="1"/>
              <a:t>stresses</a:t>
            </a:r>
            <a:r>
              <a:rPr lang="sv-SE" dirty="0"/>
              <a:t> of </a:t>
            </a:r>
            <a:r>
              <a:rPr lang="sv-SE" dirty="0" err="1"/>
              <a:t>life</a:t>
            </a:r>
            <a:r>
              <a:rPr lang="sv-SE" dirty="0"/>
              <a:t>, </a:t>
            </a:r>
            <a:r>
              <a:rPr lang="sv-SE" dirty="0" err="1"/>
              <a:t>can</a:t>
            </a:r>
            <a:r>
              <a:rPr lang="sv-SE" dirty="0"/>
              <a:t> </a:t>
            </a:r>
            <a:r>
              <a:rPr lang="sv-SE" dirty="0" err="1"/>
              <a:t>work</a:t>
            </a:r>
            <a:r>
              <a:rPr lang="sv-SE" dirty="0"/>
              <a:t> </a:t>
            </a:r>
            <a:r>
              <a:rPr lang="sv-SE" dirty="0" err="1"/>
              <a:t>productively</a:t>
            </a:r>
            <a:r>
              <a:rPr lang="sv-SE" dirty="0"/>
              <a:t> and </a:t>
            </a:r>
            <a:r>
              <a:rPr lang="sv-SE" dirty="0" err="1"/>
              <a:t>fruitfully</a:t>
            </a:r>
            <a:r>
              <a:rPr lang="sv-SE" dirty="0"/>
              <a:t>, and is </a:t>
            </a:r>
            <a:r>
              <a:rPr lang="sv-SE" dirty="0" err="1"/>
              <a:t>able</a:t>
            </a:r>
            <a:r>
              <a:rPr lang="sv-SE" dirty="0"/>
              <a:t> </a:t>
            </a:r>
            <a:r>
              <a:rPr lang="sv-SE" dirty="0" err="1"/>
              <a:t>to</a:t>
            </a:r>
            <a:r>
              <a:rPr lang="sv-SE" dirty="0"/>
              <a:t> make a </a:t>
            </a:r>
            <a:r>
              <a:rPr lang="sv-SE" dirty="0" err="1"/>
              <a:t>contribution</a:t>
            </a:r>
            <a:r>
              <a:rPr lang="sv-SE" dirty="0"/>
              <a:t> </a:t>
            </a:r>
            <a:r>
              <a:rPr lang="sv-SE" dirty="0" err="1"/>
              <a:t>to</a:t>
            </a:r>
            <a:r>
              <a:rPr lang="sv-SE" dirty="0"/>
              <a:t> </a:t>
            </a:r>
            <a:r>
              <a:rPr lang="sv-SE" dirty="0" err="1"/>
              <a:t>her</a:t>
            </a:r>
            <a:r>
              <a:rPr lang="sv-SE" dirty="0"/>
              <a:t> or </a:t>
            </a:r>
            <a:r>
              <a:rPr lang="sv-SE" dirty="0" err="1"/>
              <a:t>his</a:t>
            </a:r>
            <a:r>
              <a:rPr lang="sv-SE" dirty="0"/>
              <a:t> </a:t>
            </a:r>
            <a:r>
              <a:rPr lang="sv-SE" dirty="0" err="1"/>
              <a:t>community</a:t>
            </a:r>
            <a:r>
              <a:rPr lang="sv-SE" dirty="0"/>
              <a:t>.”</a:t>
            </a:r>
          </a:p>
          <a:p>
            <a:pPr marL="0" indent="0">
              <a:buNone/>
            </a:pPr>
            <a:r>
              <a:rPr lang="sv-SE" dirty="0"/>
              <a:t>                                                      (WHO, 2011)</a:t>
            </a:r>
          </a:p>
        </p:txBody>
      </p:sp>
    </p:spTree>
    <p:extLst>
      <p:ext uri="{BB962C8B-B14F-4D97-AF65-F5344CB8AC3E}">
        <p14:creationId xmlns:p14="http://schemas.microsoft.com/office/powerpoint/2010/main" val="162683889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l"/>
            <a:r>
              <a:rPr lang="sv-SE" b="1" dirty="0"/>
              <a:t>WHO GLOBAL COMMISSION ON ”SOCIAL DETERMINANTS OF HEALTH”:</a:t>
            </a:r>
          </a:p>
        </p:txBody>
      </p:sp>
      <p:sp>
        <p:nvSpPr>
          <p:cNvPr id="3" name="Platshållare för innehåll 2"/>
          <p:cNvSpPr>
            <a:spLocks noGrp="1"/>
          </p:cNvSpPr>
          <p:nvPr>
            <p:ph idx="1"/>
          </p:nvPr>
        </p:nvSpPr>
        <p:spPr/>
        <p:txBody>
          <a:bodyPr>
            <a:normAutofit fontScale="70000" lnSpcReduction="20000"/>
          </a:bodyPr>
          <a:lstStyle/>
          <a:p>
            <a:pPr marL="0" indent="0">
              <a:buNone/>
            </a:pPr>
            <a:r>
              <a:rPr lang="sv-SE" dirty="0"/>
              <a:t>Social determinants </a:t>
            </a:r>
            <a:r>
              <a:rPr lang="sv-SE" dirty="0" err="1"/>
              <a:t>are</a:t>
            </a:r>
            <a:r>
              <a:rPr lang="sv-SE" dirty="0"/>
              <a:t> the </a:t>
            </a:r>
            <a:r>
              <a:rPr lang="sv-SE" dirty="0" err="1"/>
              <a:t>conditions</a:t>
            </a:r>
            <a:r>
              <a:rPr lang="sv-SE" dirty="0"/>
              <a:t> in </a:t>
            </a:r>
            <a:r>
              <a:rPr lang="sv-SE" dirty="0" err="1"/>
              <a:t>which</a:t>
            </a:r>
            <a:r>
              <a:rPr lang="sv-SE" dirty="0"/>
              <a:t> </a:t>
            </a:r>
            <a:r>
              <a:rPr lang="sv-SE" dirty="0" err="1"/>
              <a:t>people</a:t>
            </a:r>
            <a:r>
              <a:rPr lang="sv-SE" dirty="0"/>
              <a:t> live and </a:t>
            </a:r>
            <a:r>
              <a:rPr lang="sv-SE" dirty="0" err="1"/>
              <a:t>work</a:t>
            </a:r>
            <a:r>
              <a:rPr lang="sv-SE" dirty="0"/>
              <a:t>. </a:t>
            </a:r>
            <a:r>
              <a:rPr lang="sv-SE" dirty="0" err="1"/>
              <a:t>They</a:t>
            </a:r>
            <a:r>
              <a:rPr lang="sv-SE" dirty="0"/>
              <a:t> </a:t>
            </a:r>
            <a:r>
              <a:rPr lang="sv-SE" dirty="0" err="1"/>
              <a:t>are</a:t>
            </a:r>
            <a:r>
              <a:rPr lang="sv-SE" dirty="0"/>
              <a:t> ”the </a:t>
            </a:r>
            <a:r>
              <a:rPr lang="sv-SE" dirty="0" err="1"/>
              <a:t>causes</a:t>
            </a:r>
            <a:r>
              <a:rPr lang="sv-SE" dirty="0"/>
              <a:t> </a:t>
            </a:r>
            <a:r>
              <a:rPr lang="sv-SE" dirty="0" err="1"/>
              <a:t>behind</a:t>
            </a:r>
            <a:r>
              <a:rPr lang="sv-SE" dirty="0"/>
              <a:t> the </a:t>
            </a:r>
            <a:r>
              <a:rPr lang="sv-SE" dirty="0" err="1"/>
              <a:t>causes</a:t>
            </a:r>
            <a:r>
              <a:rPr lang="sv-SE" dirty="0"/>
              <a:t>” of </a:t>
            </a:r>
            <a:r>
              <a:rPr lang="sv-SE" dirty="0" err="1"/>
              <a:t>ill</a:t>
            </a:r>
            <a:r>
              <a:rPr lang="sv-SE" dirty="0"/>
              <a:t> </a:t>
            </a:r>
            <a:r>
              <a:rPr lang="sv-SE" dirty="0" err="1"/>
              <a:t>health</a:t>
            </a:r>
            <a:r>
              <a:rPr lang="sv-SE" dirty="0"/>
              <a:t>. </a:t>
            </a:r>
            <a:r>
              <a:rPr lang="sv-SE" dirty="0" err="1"/>
              <a:t>Thet</a:t>
            </a:r>
            <a:r>
              <a:rPr lang="sv-SE" dirty="0"/>
              <a:t> </a:t>
            </a:r>
            <a:r>
              <a:rPr lang="sv-SE" dirty="0" err="1"/>
              <a:t>include</a:t>
            </a:r>
            <a:r>
              <a:rPr lang="sv-SE" dirty="0"/>
              <a:t> </a:t>
            </a:r>
            <a:r>
              <a:rPr lang="sv-SE" dirty="0" err="1"/>
              <a:t>poverty</a:t>
            </a:r>
            <a:r>
              <a:rPr lang="sv-SE" dirty="0"/>
              <a:t>, social </a:t>
            </a:r>
            <a:r>
              <a:rPr lang="sv-SE" dirty="0" err="1"/>
              <a:t>exclusion</a:t>
            </a:r>
            <a:r>
              <a:rPr lang="sv-SE" dirty="0"/>
              <a:t>, </a:t>
            </a:r>
            <a:r>
              <a:rPr lang="sv-SE" dirty="0" err="1"/>
              <a:t>inappropriate</a:t>
            </a:r>
            <a:r>
              <a:rPr lang="sv-SE" dirty="0"/>
              <a:t> </a:t>
            </a:r>
            <a:r>
              <a:rPr lang="sv-SE" dirty="0" err="1"/>
              <a:t>housing</a:t>
            </a:r>
            <a:r>
              <a:rPr lang="sv-SE" dirty="0"/>
              <a:t>, </a:t>
            </a:r>
            <a:r>
              <a:rPr lang="sv-SE" dirty="0" err="1"/>
              <a:t>shortcomings</a:t>
            </a:r>
            <a:r>
              <a:rPr lang="sv-SE" dirty="0"/>
              <a:t> in </a:t>
            </a:r>
            <a:r>
              <a:rPr lang="sv-SE" dirty="0" err="1"/>
              <a:t>safeguarding</a:t>
            </a:r>
            <a:r>
              <a:rPr lang="sv-SE" dirty="0"/>
              <a:t> </a:t>
            </a:r>
            <a:r>
              <a:rPr lang="sv-SE" dirty="0" err="1"/>
              <a:t>early</a:t>
            </a:r>
            <a:r>
              <a:rPr lang="sv-SE" dirty="0"/>
              <a:t> </a:t>
            </a:r>
            <a:r>
              <a:rPr lang="sv-SE" dirty="0" err="1"/>
              <a:t>childhood</a:t>
            </a:r>
            <a:r>
              <a:rPr lang="sv-SE" dirty="0"/>
              <a:t> </a:t>
            </a:r>
            <a:r>
              <a:rPr lang="sv-SE" dirty="0" err="1"/>
              <a:t>development</a:t>
            </a:r>
            <a:r>
              <a:rPr lang="sv-SE" dirty="0"/>
              <a:t>. </a:t>
            </a:r>
            <a:r>
              <a:rPr lang="sv-SE" dirty="0" err="1"/>
              <a:t>Unsafe</a:t>
            </a:r>
            <a:r>
              <a:rPr lang="sv-SE" dirty="0"/>
              <a:t> </a:t>
            </a:r>
            <a:r>
              <a:rPr lang="sv-SE" dirty="0" err="1"/>
              <a:t>employment</a:t>
            </a:r>
            <a:r>
              <a:rPr lang="sv-SE" dirty="0"/>
              <a:t> </a:t>
            </a:r>
            <a:r>
              <a:rPr lang="sv-SE" dirty="0" err="1"/>
              <a:t>conditions</a:t>
            </a:r>
            <a:r>
              <a:rPr lang="sv-SE" dirty="0"/>
              <a:t>, and lack of </a:t>
            </a:r>
            <a:r>
              <a:rPr lang="sv-SE" dirty="0" err="1"/>
              <a:t>quality</a:t>
            </a:r>
            <a:r>
              <a:rPr lang="sv-SE" dirty="0"/>
              <a:t> </a:t>
            </a:r>
            <a:r>
              <a:rPr lang="sv-SE" dirty="0" err="1"/>
              <a:t>health</a:t>
            </a:r>
            <a:r>
              <a:rPr lang="sv-SE" dirty="0"/>
              <a:t> systems.</a:t>
            </a:r>
          </a:p>
          <a:p>
            <a:pPr marL="0" indent="0">
              <a:buNone/>
            </a:pPr>
            <a:r>
              <a:rPr lang="sv-SE" dirty="0"/>
              <a:t>The </a:t>
            </a:r>
            <a:r>
              <a:rPr lang="sv-SE" dirty="0" err="1"/>
              <a:t>core</a:t>
            </a:r>
            <a:r>
              <a:rPr lang="sv-SE" dirty="0"/>
              <a:t> of the </a:t>
            </a:r>
            <a:r>
              <a:rPr lang="sv-SE" dirty="0" err="1"/>
              <a:t>Commission´s</a:t>
            </a:r>
            <a:r>
              <a:rPr lang="sv-SE" dirty="0"/>
              <a:t> </a:t>
            </a:r>
            <a:r>
              <a:rPr lang="sv-SE" dirty="0" err="1"/>
              <a:t>work</a:t>
            </a:r>
            <a:r>
              <a:rPr lang="sv-SE" dirty="0"/>
              <a:t> </a:t>
            </a:r>
            <a:r>
              <a:rPr lang="sv-SE" dirty="0" err="1"/>
              <a:t>will</a:t>
            </a:r>
            <a:r>
              <a:rPr lang="sv-SE" dirty="0"/>
              <a:t> be </a:t>
            </a:r>
            <a:r>
              <a:rPr lang="sv-SE" dirty="0" err="1"/>
              <a:t>to</a:t>
            </a:r>
            <a:r>
              <a:rPr lang="sv-SE" dirty="0"/>
              <a:t> </a:t>
            </a:r>
            <a:r>
              <a:rPr lang="sv-SE" dirty="0" err="1"/>
              <a:t>identify</a:t>
            </a:r>
            <a:r>
              <a:rPr lang="sv-SE" dirty="0"/>
              <a:t>, </a:t>
            </a:r>
            <a:r>
              <a:rPr lang="sv-SE" dirty="0" err="1"/>
              <a:t>evaluate</a:t>
            </a:r>
            <a:r>
              <a:rPr lang="sv-SE" dirty="0"/>
              <a:t>. </a:t>
            </a:r>
            <a:r>
              <a:rPr lang="sv-SE" dirty="0" err="1"/>
              <a:t>Adapt</a:t>
            </a:r>
            <a:r>
              <a:rPr lang="sv-SE" dirty="0"/>
              <a:t> and </a:t>
            </a:r>
            <a:r>
              <a:rPr lang="sv-SE" dirty="0" err="1"/>
              <a:t>distribute</a:t>
            </a:r>
            <a:r>
              <a:rPr lang="sv-SE" dirty="0"/>
              <a:t> </a:t>
            </a:r>
            <a:r>
              <a:rPr lang="sv-SE" dirty="0" err="1"/>
              <a:t>effective</a:t>
            </a:r>
            <a:r>
              <a:rPr lang="sv-SE" dirty="0"/>
              <a:t> </a:t>
            </a:r>
            <a:r>
              <a:rPr lang="sv-SE" dirty="0" err="1"/>
              <a:t>strategies</a:t>
            </a:r>
            <a:r>
              <a:rPr lang="sv-SE" dirty="0"/>
              <a:t> </a:t>
            </a:r>
            <a:r>
              <a:rPr lang="sv-SE" dirty="0" err="1"/>
              <a:t>to</a:t>
            </a:r>
            <a:r>
              <a:rPr lang="sv-SE" dirty="0"/>
              <a:t> </a:t>
            </a:r>
            <a:r>
              <a:rPr lang="sv-SE" dirty="0" err="1"/>
              <a:t>address</a:t>
            </a:r>
            <a:r>
              <a:rPr lang="sv-SE" dirty="0"/>
              <a:t> social determinants, </a:t>
            </a:r>
            <a:r>
              <a:rPr lang="sv-SE" dirty="0" err="1"/>
              <a:t>with</a:t>
            </a:r>
            <a:r>
              <a:rPr lang="sv-SE" dirty="0"/>
              <a:t> the </a:t>
            </a:r>
            <a:r>
              <a:rPr lang="sv-SE" dirty="0" err="1"/>
              <a:t>aim</a:t>
            </a:r>
            <a:r>
              <a:rPr lang="sv-SE" dirty="0"/>
              <a:t> of </a:t>
            </a:r>
            <a:r>
              <a:rPr lang="sv-SE" dirty="0" err="1"/>
              <a:t>supporting</a:t>
            </a:r>
            <a:r>
              <a:rPr lang="sv-SE" dirty="0"/>
              <a:t> </a:t>
            </a:r>
            <a:r>
              <a:rPr lang="sv-SE" dirty="0" err="1"/>
              <a:t>governments</a:t>
            </a:r>
            <a:r>
              <a:rPr lang="sv-SE" dirty="0"/>
              <a:t> </a:t>
            </a:r>
            <a:r>
              <a:rPr lang="sv-SE" dirty="0" err="1"/>
              <a:t>to</a:t>
            </a:r>
            <a:r>
              <a:rPr lang="sv-SE" dirty="0"/>
              <a:t> </a:t>
            </a:r>
            <a:r>
              <a:rPr lang="sv-SE" dirty="0" err="1"/>
              <a:t>scale</a:t>
            </a:r>
            <a:r>
              <a:rPr lang="sv-SE" dirty="0"/>
              <a:t> </a:t>
            </a:r>
            <a:r>
              <a:rPr lang="sv-SE" dirty="0" err="1"/>
              <a:t>up</a:t>
            </a:r>
            <a:r>
              <a:rPr lang="sv-SE" dirty="0"/>
              <a:t> interventions. The </a:t>
            </a:r>
            <a:r>
              <a:rPr lang="sv-SE" dirty="0" err="1"/>
              <a:t>six</a:t>
            </a:r>
            <a:r>
              <a:rPr lang="sv-SE" dirty="0"/>
              <a:t> </a:t>
            </a:r>
            <a:r>
              <a:rPr lang="sv-SE" dirty="0" err="1"/>
              <a:t>main</a:t>
            </a:r>
            <a:r>
              <a:rPr lang="sv-SE" dirty="0"/>
              <a:t> </a:t>
            </a:r>
            <a:r>
              <a:rPr lang="sv-SE" dirty="0" err="1"/>
              <a:t>recommendations</a:t>
            </a:r>
            <a:r>
              <a:rPr lang="sv-SE" dirty="0"/>
              <a:t> </a:t>
            </a:r>
            <a:r>
              <a:rPr lang="sv-SE" dirty="0" err="1"/>
              <a:t>are</a:t>
            </a:r>
            <a:r>
              <a:rPr lang="sv-SE" dirty="0"/>
              <a:t>: </a:t>
            </a:r>
            <a:r>
              <a:rPr lang="sv-SE" dirty="0" err="1"/>
              <a:t>Giving</a:t>
            </a:r>
            <a:r>
              <a:rPr lang="sv-SE" dirty="0"/>
              <a:t> </a:t>
            </a:r>
            <a:r>
              <a:rPr lang="sv-SE" dirty="0" err="1"/>
              <a:t>every</a:t>
            </a:r>
            <a:r>
              <a:rPr lang="sv-SE" dirty="0"/>
              <a:t> </a:t>
            </a:r>
            <a:r>
              <a:rPr lang="sv-SE" dirty="0" err="1"/>
              <a:t>child</a:t>
            </a:r>
            <a:r>
              <a:rPr lang="sv-SE" dirty="0"/>
              <a:t> the best start in </a:t>
            </a:r>
            <a:r>
              <a:rPr lang="sv-SE" dirty="0" err="1"/>
              <a:t>life</a:t>
            </a:r>
            <a:r>
              <a:rPr lang="sv-SE" dirty="0"/>
              <a:t>; </a:t>
            </a:r>
            <a:r>
              <a:rPr lang="sv-SE" dirty="0" err="1"/>
              <a:t>Enabling</a:t>
            </a:r>
            <a:r>
              <a:rPr lang="sv-SE" dirty="0"/>
              <a:t> all </a:t>
            </a:r>
            <a:r>
              <a:rPr lang="sv-SE" dirty="0" err="1"/>
              <a:t>children</a:t>
            </a:r>
            <a:r>
              <a:rPr lang="sv-SE" dirty="0"/>
              <a:t>, </a:t>
            </a:r>
            <a:r>
              <a:rPr lang="sv-SE" dirty="0" err="1"/>
              <a:t>young</a:t>
            </a:r>
            <a:r>
              <a:rPr lang="sv-SE" dirty="0"/>
              <a:t> </a:t>
            </a:r>
            <a:r>
              <a:rPr lang="sv-SE" dirty="0" err="1"/>
              <a:t>people</a:t>
            </a:r>
            <a:r>
              <a:rPr lang="sv-SE" dirty="0"/>
              <a:t> and </a:t>
            </a:r>
            <a:r>
              <a:rPr lang="sv-SE" dirty="0" err="1"/>
              <a:t>adults</a:t>
            </a:r>
            <a:r>
              <a:rPr lang="sv-SE" dirty="0"/>
              <a:t> </a:t>
            </a:r>
            <a:r>
              <a:rPr lang="sv-SE" dirty="0" err="1"/>
              <a:t>to</a:t>
            </a:r>
            <a:r>
              <a:rPr lang="sv-SE" dirty="0"/>
              <a:t> </a:t>
            </a:r>
            <a:r>
              <a:rPr lang="sv-SE" dirty="0" err="1"/>
              <a:t>maximize</a:t>
            </a:r>
            <a:r>
              <a:rPr lang="sv-SE" dirty="0"/>
              <a:t> </a:t>
            </a:r>
            <a:r>
              <a:rPr lang="sv-SE" dirty="0" err="1"/>
              <a:t>their</a:t>
            </a:r>
            <a:r>
              <a:rPr lang="sv-SE" dirty="0"/>
              <a:t> </a:t>
            </a:r>
            <a:r>
              <a:rPr lang="sv-SE" dirty="0" err="1"/>
              <a:t>capabilities</a:t>
            </a:r>
            <a:r>
              <a:rPr lang="sv-SE" dirty="0"/>
              <a:t> and </a:t>
            </a:r>
            <a:r>
              <a:rPr lang="sv-SE" dirty="0" err="1"/>
              <a:t>have</a:t>
            </a:r>
            <a:r>
              <a:rPr lang="sv-SE" dirty="0"/>
              <a:t> </a:t>
            </a:r>
            <a:r>
              <a:rPr lang="sv-SE" dirty="0" err="1"/>
              <a:t>control</a:t>
            </a:r>
            <a:r>
              <a:rPr lang="sv-SE" dirty="0"/>
              <a:t> over </a:t>
            </a:r>
            <a:r>
              <a:rPr lang="sv-SE" dirty="0" err="1"/>
              <a:t>their</a:t>
            </a:r>
            <a:r>
              <a:rPr lang="sv-SE" dirty="0"/>
              <a:t> </a:t>
            </a:r>
            <a:r>
              <a:rPr lang="sv-SE" dirty="0" err="1"/>
              <a:t>lives</a:t>
            </a:r>
            <a:r>
              <a:rPr lang="sv-SE" dirty="0"/>
              <a:t>; Creating fair </a:t>
            </a:r>
            <a:r>
              <a:rPr lang="sv-SE" dirty="0" err="1"/>
              <a:t>employment</a:t>
            </a:r>
            <a:r>
              <a:rPr lang="sv-SE" dirty="0"/>
              <a:t> and </a:t>
            </a:r>
            <a:r>
              <a:rPr lang="sv-SE" dirty="0" err="1"/>
              <a:t>good</a:t>
            </a:r>
            <a:r>
              <a:rPr lang="sv-SE" dirty="0"/>
              <a:t> </a:t>
            </a:r>
            <a:r>
              <a:rPr lang="sv-SE" dirty="0" err="1"/>
              <a:t>work</a:t>
            </a:r>
            <a:r>
              <a:rPr lang="sv-SE" dirty="0"/>
              <a:t> for all; </a:t>
            </a:r>
            <a:r>
              <a:rPr lang="sv-SE" dirty="0" err="1"/>
              <a:t>Ensuring</a:t>
            </a:r>
            <a:r>
              <a:rPr lang="sv-SE" dirty="0"/>
              <a:t> a </a:t>
            </a:r>
            <a:r>
              <a:rPr lang="sv-SE" dirty="0" err="1"/>
              <a:t>healthy</a:t>
            </a:r>
            <a:r>
              <a:rPr lang="sv-SE" dirty="0"/>
              <a:t> standard of </a:t>
            </a:r>
            <a:r>
              <a:rPr lang="sv-SE" dirty="0" err="1"/>
              <a:t>living</a:t>
            </a:r>
            <a:r>
              <a:rPr lang="sv-SE" dirty="0"/>
              <a:t> for all;</a:t>
            </a:r>
          </a:p>
          <a:p>
            <a:pPr marL="0" indent="0">
              <a:buNone/>
            </a:pPr>
            <a:r>
              <a:rPr lang="sv-SE" dirty="0"/>
              <a:t>Creating and </a:t>
            </a:r>
            <a:r>
              <a:rPr lang="sv-SE" dirty="0" err="1"/>
              <a:t>developing</a:t>
            </a:r>
            <a:r>
              <a:rPr lang="sv-SE" dirty="0"/>
              <a:t> </a:t>
            </a:r>
            <a:r>
              <a:rPr lang="sv-SE" dirty="0" err="1"/>
              <a:t>sustainable</a:t>
            </a:r>
            <a:r>
              <a:rPr lang="sv-SE" dirty="0"/>
              <a:t> </a:t>
            </a:r>
            <a:r>
              <a:rPr lang="sv-SE" dirty="0" err="1"/>
              <a:t>places</a:t>
            </a:r>
            <a:r>
              <a:rPr lang="sv-SE" dirty="0"/>
              <a:t> and </a:t>
            </a:r>
            <a:r>
              <a:rPr lang="sv-SE" dirty="0" err="1"/>
              <a:t>communities</a:t>
            </a:r>
            <a:r>
              <a:rPr lang="sv-SE" dirty="0"/>
              <a:t>; </a:t>
            </a:r>
            <a:r>
              <a:rPr lang="sv-SE" dirty="0" err="1"/>
              <a:t>Strengthening</a:t>
            </a:r>
            <a:r>
              <a:rPr lang="sv-SE" dirty="0"/>
              <a:t> the </a:t>
            </a:r>
            <a:r>
              <a:rPr lang="sv-SE" dirty="0" err="1"/>
              <a:t>role</a:t>
            </a:r>
            <a:r>
              <a:rPr lang="sv-SE" dirty="0"/>
              <a:t> and </a:t>
            </a:r>
            <a:r>
              <a:rPr lang="sv-SE" dirty="0" err="1"/>
              <a:t>impact</a:t>
            </a:r>
            <a:r>
              <a:rPr lang="sv-SE" dirty="0"/>
              <a:t> of </a:t>
            </a:r>
            <a:r>
              <a:rPr lang="sv-SE" dirty="0" err="1"/>
              <a:t>ill-health</a:t>
            </a:r>
            <a:r>
              <a:rPr lang="sv-SE" dirty="0"/>
              <a:t> prevention. </a:t>
            </a:r>
          </a:p>
        </p:txBody>
      </p:sp>
    </p:spTree>
    <p:extLst>
      <p:ext uri="{BB962C8B-B14F-4D97-AF65-F5344CB8AC3E}">
        <p14:creationId xmlns:p14="http://schemas.microsoft.com/office/powerpoint/2010/main" val="2800946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23528" y="404664"/>
            <a:ext cx="8219256" cy="1426170"/>
          </a:xfrm>
        </p:spPr>
        <p:txBody>
          <a:bodyPr>
            <a:normAutofit fontScale="90000"/>
          </a:bodyPr>
          <a:lstStyle/>
          <a:p>
            <a:pPr algn="l"/>
            <a:r>
              <a:rPr lang="sv-SE" b="1" dirty="0"/>
              <a:t>TOTAL RETURNS ON INVESTMENTS: PAYOFFS PER GB£ 1 EXPENDITURE:</a:t>
            </a:r>
            <a:br>
              <a:rPr lang="sv-SE" b="1" dirty="0"/>
            </a:br>
            <a:endParaRPr lang="sv-SE" b="1" dirty="0"/>
          </a:p>
        </p:txBody>
      </p:sp>
      <p:sp>
        <p:nvSpPr>
          <p:cNvPr id="3" name="Platshållare för innehåll 2"/>
          <p:cNvSpPr>
            <a:spLocks noGrp="1"/>
          </p:cNvSpPr>
          <p:nvPr>
            <p:ph idx="1"/>
          </p:nvPr>
        </p:nvSpPr>
        <p:spPr>
          <a:xfrm>
            <a:off x="395536" y="2060848"/>
            <a:ext cx="8291264" cy="4065315"/>
          </a:xfrm>
        </p:spPr>
        <p:txBody>
          <a:bodyPr/>
          <a:lstStyle/>
          <a:p>
            <a:r>
              <a:rPr lang="sv-SE" dirty="0" err="1"/>
              <a:t>Early</a:t>
            </a:r>
            <a:r>
              <a:rPr lang="sv-SE" dirty="0"/>
              <a:t> intervention for </a:t>
            </a:r>
            <a:r>
              <a:rPr lang="sv-SE" dirty="0" err="1"/>
              <a:t>conduct</a:t>
            </a:r>
            <a:r>
              <a:rPr lang="sv-SE" dirty="0"/>
              <a:t> disorder      7.9</a:t>
            </a:r>
          </a:p>
          <a:p>
            <a:r>
              <a:rPr lang="sv-SE" dirty="0" err="1"/>
              <a:t>Early</a:t>
            </a:r>
            <a:r>
              <a:rPr lang="sv-SE" dirty="0"/>
              <a:t> </a:t>
            </a:r>
            <a:r>
              <a:rPr lang="sv-SE" dirty="0" err="1"/>
              <a:t>treatment</a:t>
            </a:r>
            <a:r>
              <a:rPr lang="sv-SE" dirty="0"/>
              <a:t> of depression at </a:t>
            </a:r>
            <a:r>
              <a:rPr lang="sv-SE" dirty="0" err="1"/>
              <a:t>work</a:t>
            </a:r>
            <a:r>
              <a:rPr lang="sv-SE" dirty="0"/>
              <a:t>         5.0</a:t>
            </a:r>
          </a:p>
          <a:p>
            <a:r>
              <a:rPr lang="sv-SE" dirty="0"/>
              <a:t>Screening of </a:t>
            </a:r>
            <a:r>
              <a:rPr lang="sv-SE" dirty="0" err="1"/>
              <a:t>alcohol</a:t>
            </a:r>
            <a:r>
              <a:rPr lang="sv-SE" dirty="0"/>
              <a:t> </a:t>
            </a:r>
            <a:r>
              <a:rPr lang="sv-SE" dirty="0" err="1"/>
              <a:t>misuse</a:t>
            </a:r>
            <a:r>
              <a:rPr lang="sv-SE" dirty="0"/>
              <a:t>                          11.8</a:t>
            </a:r>
          </a:p>
          <a:p>
            <a:r>
              <a:rPr lang="sv-SE" dirty="0" err="1"/>
              <a:t>Suicide</a:t>
            </a:r>
            <a:r>
              <a:rPr lang="sv-SE" dirty="0"/>
              <a:t> prevention </a:t>
            </a:r>
            <a:r>
              <a:rPr lang="sv-SE" dirty="0" err="1"/>
              <a:t>training</a:t>
            </a:r>
            <a:r>
              <a:rPr lang="sv-SE" dirty="0"/>
              <a:t> </a:t>
            </a:r>
            <a:r>
              <a:rPr lang="sv-SE" dirty="0" err="1"/>
              <a:t>to</a:t>
            </a:r>
            <a:r>
              <a:rPr lang="sv-SE" dirty="0"/>
              <a:t> all GPs          44.0</a:t>
            </a:r>
          </a:p>
          <a:p>
            <a:r>
              <a:rPr lang="sv-SE" dirty="0" err="1"/>
              <a:t>Workplace</a:t>
            </a:r>
            <a:r>
              <a:rPr lang="sv-SE" dirty="0"/>
              <a:t> </a:t>
            </a:r>
            <a:r>
              <a:rPr lang="sv-SE" dirty="0" err="1"/>
              <a:t>health</a:t>
            </a:r>
            <a:r>
              <a:rPr lang="sv-SE" dirty="0"/>
              <a:t> promotion                          9.7</a:t>
            </a:r>
          </a:p>
          <a:p>
            <a:endParaRPr lang="sv-SE" dirty="0"/>
          </a:p>
          <a:p>
            <a:pPr marL="0" indent="0">
              <a:buNone/>
            </a:pPr>
            <a:r>
              <a:rPr lang="sv-SE" sz="1800" dirty="0"/>
              <a:t>                                                                                   (Knapp, </a:t>
            </a:r>
            <a:r>
              <a:rPr lang="sv-SE" sz="1800" dirty="0" err="1"/>
              <a:t>McDaid</a:t>
            </a:r>
            <a:r>
              <a:rPr lang="sv-SE" sz="1800" dirty="0"/>
              <a:t> and Parsonage, 2011)</a:t>
            </a:r>
          </a:p>
        </p:txBody>
      </p:sp>
    </p:spTree>
    <p:extLst>
      <p:ext uri="{BB962C8B-B14F-4D97-AF65-F5344CB8AC3E}">
        <p14:creationId xmlns:p14="http://schemas.microsoft.com/office/powerpoint/2010/main" val="14856895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l"/>
            <a:r>
              <a:rPr lang="sv-SE" b="1" dirty="0"/>
              <a:t>TREATY OF LISBON, ARTICLE 168:</a:t>
            </a:r>
          </a:p>
        </p:txBody>
      </p:sp>
      <p:sp>
        <p:nvSpPr>
          <p:cNvPr id="3" name="Platshållare för innehåll 2"/>
          <p:cNvSpPr>
            <a:spLocks noGrp="1"/>
          </p:cNvSpPr>
          <p:nvPr>
            <p:ph idx="1"/>
          </p:nvPr>
        </p:nvSpPr>
        <p:spPr/>
        <p:txBody>
          <a:bodyPr/>
          <a:lstStyle/>
          <a:p>
            <a:r>
              <a:rPr lang="sv-SE" dirty="0"/>
              <a:t>”A </a:t>
            </a:r>
            <a:r>
              <a:rPr lang="sv-SE" dirty="0" err="1"/>
              <a:t>high</a:t>
            </a:r>
            <a:r>
              <a:rPr lang="sv-SE" dirty="0"/>
              <a:t> </a:t>
            </a:r>
            <a:r>
              <a:rPr lang="sv-SE" dirty="0" err="1"/>
              <a:t>level</a:t>
            </a:r>
            <a:r>
              <a:rPr lang="sv-SE" dirty="0"/>
              <a:t> of human </a:t>
            </a:r>
            <a:r>
              <a:rPr lang="sv-SE" dirty="0" err="1"/>
              <a:t>protection</a:t>
            </a:r>
            <a:r>
              <a:rPr lang="sv-SE" dirty="0"/>
              <a:t> </a:t>
            </a:r>
            <a:r>
              <a:rPr lang="sv-SE" dirty="0" err="1"/>
              <a:t>shall</a:t>
            </a:r>
            <a:r>
              <a:rPr lang="sv-SE" dirty="0"/>
              <a:t> be </a:t>
            </a:r>
            <a:r>
              <a:rPr lang="sv-SE" dirty="0" err="1"/>
              <a:t>ensured</a:t>
            </a:r>
            <a:r>
              <a:rPr lang="sv-SE" dirty="0"/>
              <a:t> in the definition and implementation of all Union </a:t>
            </a:r>
            <a:r>
              <a:rPr lang="sv-SE" dirty="0" err="1"/>
              <a:t>policies</a:t>
            </a:r>
            <a:r>
              <a:rPr lang="sv-SE" dirty="0"/>
              <a:t> and </a:t>
            </a:r>
            <a:r>
              <a:rPr lang="sv-SE" dirty="0" err="1"/>
              <a:t>activities</a:t>
            </a:r>
            <a:r>
              <a:rPr lang="sv-SE" dirty="0"/>
              <a:t>.”</a:t>
            </a:r>
          </a:p>
        </p:txBody>
      </p:sp>
    </p:spTree>
    <p:extLst>
      <p:ext uri="{BB962C8B-B14F-4D97-AF65-F5344CB8AC3E}">
        <p14:creationId xmlns:p14="http://schemas.microsoft.com/office/powerpoint/2010/main" val="9304394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idx="1"/>
          </p:nvPr>
        </p:nvSpPr>
        <p:spPr>
          <a:xfrm>
            <a:off x="611560" y="1412776"/>
            <a:ext cx="8075240" cy="4713387"/>
          </a:xfrm>
        </p:spPr>
        <p:txBody>
          <a:bodyPr/>
          <a:lstStyle/>
          <a:p>
            <a:pPr marL="0" indent="0">
              <a:buNone/>
            </a:pPr>
            <a:r>
              <a:rPr lang="sv-SE" sz="4400" b="1" dirty="0"/>
              <a:t>”Science </a:t>
            </a:r>
            <a:r>
              <a:rPr lang="sv-SE" sz="4400" b="1" dirty="0" err="1"/>
              <a:t>can</a:t>
            </a:r>
            <a:r>
              <a:rPr lang="sv-SE" sz="4400" b="1" dirty="0"/>
              <a:t> </a:t>
            </a:r>
            <a:r>
              <a:rPr lang="sv-SE" sz="4400" b="1" dirty="0" err="1"/>
              <a:t>only</a:t>
            </a:r>
            <a:r>
              <a:rPr lang="sv-SE" sz="4400" b="1" dirty="0"/>
              <a:t> </a:t>
            </a:r>
            <a:r>
              <a:rPr lang="sv-SE" sz="4400" b="1" dirty="0" err="1"/>
              <a:t>ascertain</a:t>
            </a:r>
            <a:r>
              <a:rPr lang="sv-SE" sz="4400" b="1" dirty="0"/>
              <a:t> </a:t>
            </a:r>
            <a:r>
              <a:rPr lang="sv-SE" sz="4400" b="1" dirty="0" err="1"/>
              <a:t>what</a:t>
            </a:r>
            <a:r>
              <a:rPr lang="sv-SE" sz="4400" b="1" dirty="0"/>
              <a:t> is, not </a:t>
            </a:r>
            <a:r>
              <a:rPr lang="sv-SE" sz="4400" b="1" dirty="0" err="1"/>
              <a:t>what</a:t>
            </a:r>
            <a:r>
              <a:rPr lang="sv-SE" sz="4400" b="1" dirty="0"/>
              <a:t> </a:t>
            </a:r>
            <a:r>
              <a:rPr lang="sv-SE" sz="4400" b="1" dirty="0" err="1"/>
              <a:t>should</a:t>
            </a:r>
            <a:r>
              <a:rPr lang="sv-SE" sz="4400" b="1" dirty="0"/>
              <a:t> be, and </a:t>
            </a:r>
            <a:r>
              <a:rPr lang="sv-SE" sz="4400" b="1" dirty="0" err="1"/>
              <a:t>outside</a:t>
            </a:r>
            <a:r>
              <a:rPr lang="sv-SE" sz="4400" b="1" dirty="0"/>
              <a:t> of </a:t>
            </a:r>
            <a:r>
              <a:rPr lang="sv-SE" sz="4400" b="1" dirty="0" err="1"/>
              <a:t>its</a:t>
            </a:r>
            <a:r>
              <a:rPr lang="sv-SE" sz="4400" b="1" dirty="0"/>
              <a:t> </a:t>
            </a:r>
            <a:r>
              <a:rPr lang="sv-SE" sz="4400" b="1" dirty="0" err="1"/>
              <a:t>domain</a:t>
            </a:r>
            <a:r>
              <a:rPr lang="sv-SE" sz="4400" b="1" dirty="0"/>
              <a:t>, </a:t>
            </a:r>
            <a:r>
              <a:rPr lang="sv-SE" sz="4400" b="1" dirty="0" err="1"/>
              <a:t>value</a:t>
            </a:r>
            <a:r>
              <a:rPr lang="sv-SE" sz="4400" b="1" dirty="0"/>
              <a:t> </a:t>
            </a:r>
            <a:r>
              <a:rPr lang="sv-SE" sz="4400" b="1" dirty="0" err="1"/>
              <a:t>judgements</a:t>
            </a:r>
            <a:r>
              <a:rPr lang="sv-SE" sz="4400" b="1" dirty="0"/>
              <a:t> of all kind </a:t>
            </a:r>
            <a:r>
              <a:rPr lang="sv-SE" sz="4400" b="1" dirty="0" err="1"/>
              <a:t>remain</a:t>
            </a:r>
            <a:r>
              <a:rPr lang="sv-SE" sz="4400" b="1" dirty="0"/>
              <a:t> </a:t>
            </a:r>
            <a:r>
              <a:rPr lang="sv-SE" sz="4400" b="1" dirty="0" err="1"/>
              <a:t>necessary</a:t>
            </a:r>
            <a:r>
              <a:rPr lang="sv-SE" sz="4400" b="1" dirty="0"/>
              <a:t>”.</a:t>
            </a:r>
          </a:p>
          <a:p>
            <a:endParaRPr lang="sv-SE" dirty="0"/>
          </a:p>
          <a:p>
            <a:pPr marL="0" indent="0">
              <a:buNone/>
            </a:pPr>
            <a:r>
              <a:rPr lang="sv-SE" dirty="0"/>
              <a:t>                                      (Albert Einstein)</a:t>
            </a:r>
          </a:p>
        </p:txBody>
      </p:sp>
    </p:spTree>
    <p:extLst>
      <p:ext uri="{BB962C8B-B14F-4D97-AF65-F5344CB8AC3E}">
        <p14:creationId xmlns:p14="http://schemas.microsoft.com/office/powerpoint/2010/main" val="28041238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pPr algn="l"/>
            <a:r>
              <a:rPr lang="sv-SE" sz="4000" b="1" dirty="0"/>
              <a:t>THE ECONOMIC CRISIS IS LIKELY TO:</a:t>
            </a:r>
          </a:p>
        </p:txBody>
      </p:sp>
      <p:sp>
        <p:nvSpPr>
          <p:cNvPr id="3" name="Platshållare för innehåll 2"/>
          <p:cNvSpPr>
            <a:spLocks noGrp="1"/>
          </p:cNvSpPr>
          <p:nvPr>
            <p:ph idx="1"/>
          </p:nvPr>
        </p:nvSpPr>
        <p:spPr/>
        <p:txBody>
          <a:bodyPr>
            <a:normAutofit fontScale="92500" lnSpcReduction="10000"/>
          </a:bodyPr>
          <a:lstStyle/>
          <a:p>
            <a:r>
              <a:rPr lang="sv-SE" dirty="0" err="1"/>
              <a:t>Increase</a:t>
            </a:r>
            <a:r>
              <a:rPr lang="sv-SE" dirty="0"/>
              <a:t> </a:t>
            </a:r>
            <a:r>
              <a:rPr lang="sv-SE" dirty="0" err="1"/>
              <a:t>inequality</a:t>
            </a:r>
            <a:r>
              <a:rPr lang="sv-SE" dirty="0"/>
              <a:t>, </a:t>
            </a:r>
            <a:r>
              <a:rPr lang="sv-SE" dirty="0" err="1"/>
              <a:t>poverty</a:t>
            </a:r>
            <a:r>
              <a:rPr lang="sv-SE" dirty="0"/>
              <a:t>, </a:t>
            </a:r>
            <a:r>
              <a:rPr lang="sv-SE" dirty="0" err="1"/>
              <a:t>homelessness</a:t>
            </a:r>
            <a:r>
              <a:rPr lang="sv-SE" dirty="0"/>
              <a:t>, and social </a:t>
            </a:r>
            <a:r>
              <a:rPr lang="sv-SE" dirty="0" err="1"/>
              <a:t>exclusion</a:t>
            </a:r>
            <a:r>
              <a:rPr lang="sv-SE" dirty="0"/>
              <a:t>; </a:t>
            </a:r>
          </a:p>
          <a:p>
            <a:r>
              <a:rPr lang="sv-SE" dirty="0" err="1"/>
              <a:t>Increase</a:t>
            </a:r>
            <a:r>
              <a:rPr lang="sv-SE" dirty="0"/>
              <a:t> </a:t>
            </a:r>
            <a:r>
              <a:rPr lang="sv-SE" dirty="0" err="1"/>
              <a:t>work</a:t>
            </a:r>
            <a:r>
              <a:rPr lang="sv-SE" dirty="0"/>
              <a:t> </a:t>
            </a:r>
            <a:r>
              <a:rPr lang="sv-SE" dirty="0" err="1"/>
              <a:t>intensity</a:t>
            </a:r>
            <a:r>
              <a:rPr lang="sv-SE" dirty="0"/>
              <a:t>, and  </a:t>
            </a:r>
            <a:r>
              <a:rPr lang="sv-SE" dirty="0" err="1"/>
              <a:t>job</a:t>
            </a:r>
            <a:r>
              <a:rPr lang="sv-SE" dirty="0"/>
              <a:t> </a:t>
            </a:r>
            <a:r>
              <a:rPr lang="sv-SE" dirty="0" err="1"/>
              <a:t>insecurity</a:t>
            </a:r>
            <a:r>
              <a:rPr lang="sv-SE" dirty="0"/>
              <a:t>;</a:t>
            </a:r>
          </a:p>
          <a:p>
            <a:r>
              <a:rPr lang="sv-SE" dirty="0" err="1"/>
              <a:t>Increase</a:t>
            </a:r>
            <a:r>
              <a:rPr lang="sv-SE" dirty="0"/>
              <a:t> </a:t>
            </a:r>
            <a:r>
              <a:rPr lang="sv-SE" dirty="0" err="1"/>
              <a:t>morbidity</a:t>
            </a:r>
            <a:r>
              <a:rPr lang="sv-SE" dirty="0"/>
              <a:t> and </a:t>
            </a:r>
            <a:r>
              <a:rPr lang="sv-SE" dirty="0" err="1"/>
              <a:t>mortality</a:t>
            </a:r>
            <a:r>
              <a:rPr lang="sv-SE" dirty="0"/>
              <a:t>;</a:t>
            </a:r>
          </a:p>
          <a:p>
            <a:r>
              <a:rPr lang="sv-SE" dirty="0" err="1"/>
              <a:t>Inspire</a:t>
            </a:r>
            <a:r>
              <a:rPr lang="sv-SE" dirty="0"/>
              <a:t> </a:t>
            </a:r>
            <a:r>
              <a:rPr lang="sv-SE" i="1" dirty="0" err="1"/>
              <a:t>austerity</a:t>
            </a:r>
            <a:r>
              <a:rPr lang="sv-SE" dirty="0"/>
              <a:t> </a:t>
            </a:r>
            <a:r>
              <a:rPr lang="sv-SE" dirty="0" err="1"/>
              <a:t>policies</a:t>
            </a:r>
            <a:r>
              <a:rPr lang="sv-SE" dirty="0"/>
              <a:t> </a:t>
            </a:r>
            <a:r>
              <a:rPr lang="sv-SE" dirty="0" err="1"/>
              <a:t>that</a:t>
            </a:r>
            <a:r>
              <a:rPr lang="sv-SE" dirty="0"/>
              <a:t> </a:t>
            </a:r>
            <a:r>
              <a:rPr lang="sv-SE" dirty="0" err="1"/>
              <a:t>may</a:t>
            </a:r>
            <a:r>
              <a:rPr lang="sv-SE" dirty="0"/>
              <a:t> - </a:t>
            </a:r>
            <a:r>
              <a:rPr lang="sv-SE" dirty="0" err="1"/>
              <a:t>but</a:t>
            </a:r>
            <a:r>
              <a:rPr lang="sv-SE" dirty="0"/>
              <a:t> </a:t>
            </a:r>
            <a:r>
              <a:rPr lang="sv-SE" dirty="0" err="1"/>
              <a:t>need</a:t>
            </a:r>
            <a:r>
              <a:rPr lang="sv-SE" dirty="0"/>
              <a:t> not - </a:t>
            </a:r>
            <a:r>
              <a:rPr lang="sv-SE" dirty="0" err="1"/>
              <a:t>further</a:t>
            </a:r>
            <a:r>
              <a:rPr lang="sv-SE" dirty="0"/>
              <a:t> </a:t>
            </a:r>
            <a:r>
              <a:rPr lang="sv-SE" dirty="0" err="1"/>
              <a:t>increase</a:t>
            </a:r>
            <a:r>
              <a:rPr lang="sv-SE" dirty="0"/>
              <a:t> </a:t>
            </a:r>
            <a:r>
              <a:rPr lang="sv-SE" dirty="0" err="1"/>
              <a:t>such</a:t>
            </a:r>
            <a:r>
              <a:rPr lang="sv-SE" dirty="0"/>
              <a:t> risks, </a:t>
            </a:r>
            <a:r>
              <a:rPr lang="sv-SE" dirty="0" err="1"/>
              <a:t>e.g</a:t>
            </a:r>
            <a:r>
              <a:rPr lang="sv-SE" dirty="0"/>
              <a:t>.,  by </a:t>
            </a:r>
            <a:r>
              <a:rPr lang="sv-SE" dirty="0" err="1"/>
              <a:t>decreasing</a:t>
            </a:r>
            <a:r>
              <a:rPr lang="sv-SE" dirty="0"/>
              <a:t> access </a:t>
            </a:r>
            <a:r>
              <a:rPr lang="sv-SE" dirty="0" err="1"/>
              <a:t>to</a:t>
            </a:r>
            <a:r>
              <a:rPr lang="sv-SE" dirty="0"/>
              <a:t> social and </a:t>
            </a:r>
            <a:r>
              <a:rPr lang="sv-SE" dirty="0" err="1"/>
              <a:t>health</a:t>
            </a:r>
            <a:r>
              <a:rPr lang="sv-SE" dirty="0"/>
              <a:t> services; </a:t>
            </a:r>
          </a:p>
          <a:p>
            <a:r>
              <a:rPr lang="sv-SE" dirty="0" err="1"/>
              <a:t>Have</a:t>
            </a:r>
            <a:r>
              <a:rPr lang="sv-SE" dirty="0"/>
              <a:t> </a:t>
            </a:r>
            <a:r>
              <a:rPr lang="sv-SE" dirty="0" err="1"/>
              <a:t>strongly</a:t>
            </a:r>
            <a:r>
              <a:rPr lang="sv-SE" dirty="0"/>
              <a:t> negative </a:t>
            </a:r>
            <a:r>
              <a:rPr lang="sv-SE" dirty="0" err="1"/>
              <a:t>effects</a:t>
            </a:r>
            <a:r>
              <a:rPr lang="sv-SE" dirty="0"/>
              <a:t> on </a:t>
            </a:r>
            <a:r>
              <a:rPr lang="sv-SE" dirty="0" err="1"/>
              <a:t>productivity</a:t>
            </a:r>
            <a:r>
              <a:rPr lang="sv-SE" dirty="0"/>
              <a:t>, </a:t>
            </a:r>
            <a:r>
              <a:rPr lang="sv-SE" dirty="0" err="1"/>
              <a:t>economic</a:t>
            </a:r>
            <a:r>
              <a:rPr lang="sv-SE" dirty="0"/>
              <a:t> </a:t>
            </a:r>
            <a:r>
              <a:rPr lang="sv-SE" dirty="0" err="1"/>
              <a:t>performance</a:t>
            </a:r>
            <a:r>
              <a:rPr lang="sv-SE" dirty="0"/>
              <a:t> - and </a:t>
            </a:r>
            <a:r>
              <a:rPr lang="sv-SE" dirty="0" err="1"/>
              <a:t>recovery</a:t>
            </a:r>
            <a:r>
              <a:rPr lang="sv-SE" dirty="0"/>
              <a:t>. </a:t>
            </a:r>
          </a:p>
          <a:p>
            <a:endParaRPr lang="sv-SE" dirty="0"/>
          </a:p>
        </p:txBody>
      </p:sp>
    </p:spTree>
    <p:extLst>
      <p:ext uri="{BB962C8B-B14F-4D97-AF65-F5344CB8AC3E}">
        <p14:creationId xmlns:p14="http://schemas.microsoft.com/office/powerpoint/2010/main" val="23657076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b="1" dirty="0"/>
              <a:t>”PANTA RHEI – EVERYTING FLOWS”</a:t>
            </a:r>
          </a:p>
        </p:txBody>
      </p:sp>
      <p:sp>
        <p:nvSpPr>
          <p:cNvPr id="3" name="Platshållare för innehåll 2"/>
          <p:cNvSpPr>
            <a:spLocks noGrp="1"/>
          </p:cNvSpPr>
          <p:nvPr>
            <p:ph idx="1"/>
          </p:nvPr>
        </p:nvSpPr>
        <p:spPr/>
        <p:txBody>
          <a:bodyPr>
            <a:normAutofit fontScale="85000" lnSpcReduction="10000"/>
          </a:bodyPr>
          <a:lstStyle/>
          <a:p>
            <a:pPr>
              <a:lnSpc>
                <a:spcPct val="120000"/>
              </a:lnSpc>
            </a:pPr>
            <a:r>
              <a:rPr lang="sv-SE" dirty="0" err="1"/>
              <a:t>Globalization</a:t>
            </a:r>
            <a:r>
              <a:rPr lang="sv-SE" dirty="0"/>
              <a:t>, </a:t>
            </a:r>
            <a:r>
              <a:rPr lang="sv-SE" dirty="0" err="1"/>
              <a:t>technical</a:t>
            </a:r>
            <a:r>
              <a:rPr lang="sv-SE" dirty="0"/>
              <a:t> </a:t>
            </a:r>
            <a:r>
              <a:rPr lang="sv-SE" dirty="0" err="1"/>
              <a:t>development</a:t>
            </a:r>
            <a:r>
              <a:rPr lang="sv-SE" dirty="0"/>
              <a:t>, recession, and recession-</a:t>
            </a:r>
            <a:r>
              <a:rPr lang="sv-SE" dirty="0" err="1"/>
              <a:t>related</a:t>
            </a:r>
            <a:r>
              <a:rPr lang="sv-SE" dirty="0"/>
              <a:t> adaptive </a:t>
            </a:r>
            <a:r>
              <a:rPr lang="sv-SE" dirty="0" err="1"/>
              <a:t>work</a:t>
            </a:r>
            <a:r>
              <a:rPr lang="sv-SE" dirty="0"/>
              <a:t> </a:t>
            </a:r>
            <a:r>
              <a:rPr lang="sv-SE" dirty="0" err="1"/>
              <a:t>restructuring</a:t>
            </a:r>
            <a:r>
              <a:rPr lang="sv-SE" dirty="0"/>
              <a:t> – all </a:t>
            </a:r>
            <a:r>
              <a:rPr lang="sv-SE" dirty="0" err="1"/>
              <a:t>involve</a:t>
            </a:r>
            <a:r>
              <a:rPr lang="sv-SE" dirty="0"/>
              <a:t> </a:t>
            </a:r>
            <a:r>
              <a:rPr lang="sv-SE" b="1" dirty="0" err="1"/>
              <a:t>change</a:t>
            </a:r>
            <a:r>
              <a:rPr lang="sv-SE" dirty="0"/>
              <a:t>.</a:t>
            </a:r>
          </a:p>
          <a:p>
            <a:r>
              <a:rPr lang="sv-SE" dirty="0" err="1"/>
              <a:t>Closure</a:t>
            </a:r>
            <a:r>
              <a:rPr lang="sv-SE" dirty="0"/>
              <a:t>, </a:t>
            </a:r>
            <a:r>
              <a:rPr lang="sv-SE" dirty="0" err="1"/>
              <a:t>downsizing</a:t>
            </a:r>
            <a:r>
              <a:rPr lang="sv-SE" dirty="0"/>
              <a:t>, outsourcing, </a:t>
            </a:r>
            <a:r>
              <a:rPr lang="sv-SE" dirty="0" err="1"/>
              <a:t>sub-contracting</a:t>
            </a:r>
            <a:r>
              <a:rPr lang="sv-SE" dirty="0"/>
              <a:t>, </a:t>
            </a:r>
            <a:r>
              <a:rPr lang="sv-SE" dirty="0" err="1"/>
              <a:t>layoff</a:t>
            </a:r>
            <a:r>
              <a:rPr lang="sv-SE" dirty="0"/>
              <a:t>, </a:t>
            </a:r>
            <a:r>
              <a:rPr lang="sv-SE" dirty="0" err="1"/>
              <a:t>merging</a:t>
            </a:r>
            <a:r>
              <a:rPr lang="sv-SE" dirty="0"/>
              <a:t>, </a:t>
            </a:r>
            <a:r>
              <a:rPr lang="sv-SE" dirty="0" err="1"/>
              <a:t>acquisitions</a:t>
            </a:r>
            <a:r>
              <a:rPr lang="sv-SE" dirty="0"/>
              <a:t> – all </a:t>
            </a:r>
            <a:r>
              <a:rPr lang="sv-SE" dirty="0" err="1"/>
              <a:t>may</a:t>
            </a:r>
            <a:r>
              <a:rPr lang="sv-SE" dirty="0"/>
              <a:t>, </a:t>
            </a:r>
            <a:r>
              <a:rPr lang="sv-SE" dirty="0" err="1"/>
              <a:t>but</a:t>
            </a:r>
            <a:r>
              <a:rPr lang="sv-SE" dirty="0"/>
              <a:t> </a:t>
            </a:r>
            <a:r>
              <a:rPr lang="sv-SE" dirty="0" err="1"/>
              <a:t>need</a:t>
            </a:r>
            <a:r>
              <a:rPr lang="sv-SE" dirty="0"/>
              <a:t> not, </a:t>
            </a:r>
            <a:r>
              <a:rPr lang="sv-SE" dirty="0" err="1"/>
              <a:t>lead</a:t>
            </a:r>
            <a:r>
              <a:rPr lang="sv-SE" dirty="0"/>
              <a:t> </a:t>
            </a:r>
            <a:r>
              <a:rPr lang="sv-SE" dirty="0" err="1"/>
              <a:t>to</a:t>
            </a:r>
            <a:r>
              <a:rPr lang="sv-SE" dirty="0"/>
              <a:t> </a:t>
            </a:r>
            <a:r>
              <a:rPr lang="sv-SE" dirty="0" err="1"/>
              <a:t>unemployment</a:t>
            </a:r>
            <a:r>
              <a:rPr lang="sv-SE" dirty="0"/>
              <a:t> and over </a:t>
            </a:r>
            <a:r>
              <a:rPr lang="sv-SE" dirty="0" err="1"/>
              <a:t>employment</a:t>
            </a:r>
            <a:r>
              <a:rPr lang="sv-SE" dirty="0"/>
              <a:t>. </a:t>
            </a:r>
          </a:p>
          <a:p>
            <a:r>
              <a:rPr lang="sv-SE" dirty="0" err="1"/>
              <a:t>Their</a:t>
            </a:r>
            <a:r>
              <a:rPr lang="sv-SE" dirty="0"/>
              <a:t> </a:t>
            </a:r>
            <a:r>
              <a:rPr lang="sv-SE" dirty="0" err="1"/>
              <a:t>causes</a:t>
            </a:r>
            <a:r>
              <a:rPr lang="sv-SE" dirty="0"/>
              <a:t>, </a:t>
            </a:r>
            <a:r>
              <a:rPr lang="sv-SE" dirty="0" err="1"/>
              <a:t>mechanisms</a:t>
            </a:r>
            <a:r>
              <a:rPr lang="sv-SE" dirty="0"/>
              <a:t> and </a:t>
            </a:r>
            <a:r>
              <a:rPr lang="sv-SE" dirty="0" err="1"/>
              <a:t>outcomes</a:t>
            </a:r>
            <a:r>
              <a:rPr lang="sv-SE" dirty="0"/>
              <a:t> </a:t>
            </a:r>
            <a:r>
              <a:rPr lang="sv-SE" dirty="0" err="1"/>
              <a:t>may</a:t>
            </a:r>
            <a:r>
              <a:rPr lang="sv-SE" dirty="0"/>
              <a:t> all be </a:t>
            </a:r>
            <a:r>
              <a:rPr lang="sv-SE" dirty="0" err="1"/>
              <a:t>powerful</a:t>
            </a:r>
            <a:r>
              <a:rPr lang="sv-SE" dirty="0"/>
              <a:t> </a:t>
            </a:r>
            <a:r>
              <a:rPr lang="sv-SE" b="1" dirty="0" err="1"/>
              <a:t>stressors</a:t>
            </a:r>
            <a:r>
              <a:rPr lang="sv-SE" dirty="0"/>
              <a:t> - </a:t>
            </a:r>
            <a:r>
              <a:rPr lang="sv-SE" dirty="0" err="1"/>
              <a:t>increasing</a:t>
            </a:r>
            <a:r>
              <a:rPr lang="sv-SE" dirty="0"/>
              <a:t> the risk for </a:t>
            </a:r>
            <a:r>
              <a:rPr lang="sv-SE" dirty="0" err="1"/>
              <a:t>work</a:t>
            </a:r>
            <a:r>
              <a:rPr lang="sv-SE" dirty="0"/>
              <a:t>- or </a:t>
            </a:r>
            <a:r>
              <a:rPr lang="sv-SE" dirty="0" err="1"/>
              <a:t>unemployment</a:t>
            </a:r>
            <a:r>
              <a:rPr lang="sv-SE" dirty="0"/>
              <a:t> </a:t>
            </a:r>
            <a:r>
              <a:rPr lang="sv-SE" dirty="0" err="1"/>
              <a:t>related</a:t>
            </a:r>
            <a:r>
              <a:rPr lang="sv-SE" dirty="0"/>
              <a:t> </a:t>
            </a:r>
            <a:r>
              <a:rPr lang="sv-SE" dirty="0" err="1"/>
              <a:t>morbidity</a:t>
            </a:r>
            <a:r>
              <a:rPr lang="sv-SE" dirty="0"/>
              <a:t> and </a:t>
            </a:r>
            <a:r>
              <a:rPr lang="sv-SE" dirty="0" err="1"/>
              <a:t>mortality</a:t>
            </a:r>
            <a:r>
              <a:rPr lang="sv-SE" dirty="0"/>
              <a:t>.</a:t>
            </a:r>
          </a:p>
        </p:txBody>
      </p:sp>
    </p:spTree>
    <p:extLst>
      <p:ext uri="{BB962C8B-B14F-4D97-AF65-F5344CB8AC3E}">
        <p14:creationId xmlns:p14="http://schemas.microsoft.com/office/powerpoint/2010/main" val="28842934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116632"/>
            <a:ext cx="8219256" cy="1301006"/>
          </a:xfrm>
        </p:spPr>
        <p:txBody>
          <a:bodyPr>
            <a:noAutofit/>
          </a:bodyPr>
          <a:lstStyle/>
          <a:p>
            <a:pPr algn="l"/>
            <a:r>
              <a:rPr lang="sv-SE" sz="3200" b="1" dirty="0"/>
              <a:t>GLOBAL EMPLOYMENT TRENDS (ILO, 2013)</a:t>
            </a:r>
          </a:p>
        </p:txBody>
      </p:sp>
      <p:sp>
        <p:nvSpPr>
          <p:cNvPr id="3" name="Platshållare för innehåll 2"/>
          <p:cNvSpPr>
            <a:spLocks noGrp="1"/>
          </p:cNvSpPr>
          <p:nvPr>
            <p:ph idx="1"/>
          </p:nvPr>
        </p:nvSpPr>
        <p:spPr>
          <a:xfrm>
            <a:off x="467544" y="1052736"/>
            <a:ext cx="8219256" cy="5073427"/>
          </a:xfrm>
        </p:spPr>
        <p:txBody>
          <a:bodyPr>
            <a:noAutofit/>
          </a:bodyPr>
          <a:lstStyle/>
          <a:p>
            <a:r>
              <a:rPr lang="sv-SE" sz="2000" dirty="0" err="1"/>
              <a:t>More</a:t>
            </a:r>
            <a:r>
              <a:rPr lang="sv-SE" sz="2000" dirty="0"/>
              <a:t> </a:t>
            </a:r>
            <a:r>
              <a:rPr lang="sv-SE" sz="2000" dirty="0" err="1"/>
              <a:t>jobs</a:t>
            </a:r>
            <a:r>
              <a:rPr lang="sv-SE" sz="2000" dirty="0"/>
              <a:t> </a:t>
            </a:r>
            <a:r>
              <a:rPr lang="sv-SE" sz="2000" dirty="0" err="1"/>
              <a:t>are</a:t>
            </a:r>
            <a:r>
              <a:rPr lang="sv-SE" sz="2000" dirty="0"/>
              <a:t> </a:t>
            </a:r>
            <a:r>
              <a:rPr lang="sv-SE" sz="2000" dirty="0" err="1"/>
              <a:t>destroyed</a:t>
            </a:r>
            <a:r>
              <a:rPr lang="sv-SE" sz="2000" dirty="0"/>
              <a:t> - and </a:t>
            </a:r>
            <a:r>
              <a:rPr lang="sv-SE" sz="2000" dirty="0" err="1"/>
              <a:t>fewer</a:t>
            </a:r>
            <a:r>
              <a:rPr lang="sv-SE" sz="2000" dirty="0"/>
              <a:t> </a:t>
            </a:r>
            <a:r>
              <a:rPr lang="sv-SE" sz="2000" dirty="0" err="1"/>
              <a:t>created</a:t>
            </a:r>
            <a:r>
              <a:rPr lang="sv-SE" sz="2000" dirty="0"/>
              <a:t>;</a:t>
            </a:r>
          </a:p>
          <a:p>
            <a:r>
              <a:rPr lang="sv-SE" sz="2000" dirty="0"/>
              <a:t>Labour force participation - has fallen </a:t>
            </a:r>
            <a:r>
              <a:rPr lang="sv-SE" sz="2000" dirty="0" err="1"/>
              <a:t>drastically</a:t>
            </a:r>
            <a:r>
              <a:rPr lang="sv-SE" sz="2000" dirty="0"/>
              <a:t>;</a:t>
            </a:r>
          </a:p>
          <a:p>
            <a:r>
              <a:rPr lang="sv-SE" sz="2000" dirty="0" err="1"/>
              <a:t>Unemployment</a:t>
            </a:r>
            <a:r>
              <a:rPr lang="sv-SE" sz="2000" dirty="0"/>
              <a:t> is </a:t>
            </a:r>
            <a:r>
              <a:rPr lang="sv-SE" sz="2000" dirty="0" err="1"/>
              <a:t>increasing</a:t>
            </a:r>
            <a:r>
              <a:rPr lang="sv-SE" sz="2000" dirty="0"/>
              <a:t>: 202 million in 2013, + 39 million </a:t>
            </a:r>
            <a:r>
              <a:rPr lang="sv-SE" sz="2000" dirty="0" err="1"/>
              <a:t>who</a:t>
            </a:r>
            <a:r>
              <a:rPr lang="sv-SE" sz="2000" dirty="0"/>
              <a:t> </a:t>
            </a:r>
            <a:r>
              <a:rPr lang="sv-SE" sz="2000" dirty="0" err="1"/>
              <a:t>have</a:t>
            </a:r>
            <a:r>
              <a:rPr lang="sv-SE" sz="2000" dirty="0"/>
              <a:t> </a:t>
            </a:r>
            <a:r>
              <a:rPr lang="sv-SE" sz="2000" dirty="0" err="1"/>
              <a:t>dropped</a:t>
            </a:r>
            <a:r>
              <a:rPr lang="sv-SE" sz="2000" dirty="0"/>
              <a:t> </a:t>
            </a:r>
            <a:r>
              <a:rPr lang="sv-SE" sz="2000" dirty="0" err="1"/>
              <a:t>out</a:t>
            </a:r>
            <a:r>
              <a:rPr lang="sv-SE" sz="2000" dirty="0"/>
              <a:t>;</a:t>
            </a:r>
          </a:p>
          <a:p>
            <a:r>
              <a:rPr lang="sv-SE" sz="2000" dirty="0"/>
              <a:t>73.8 million </a:t>
            </a:r>
            <a:r>
              <a:rPr lang="sv-SE" sz="2000" dirty="0" err="1"/>
              <a:t>young</a:t>
            </a:r>
            <a:r>
              <a:rPr lang="sv-SE" sz="2000" dirty="0"/>
              <a:t> </a:t>
            </a:r>
            <a:r>
              <a:rPr lang="sv-SE" sz="2000" dirty="0" err="1"/>
              <a:t>people</a:t>
            </a:r>
            <a:r>
              <a:rPr lang="sv-SE" sz="2000" dirty="0"/>
              <a:t> </a:t>
            </a:r>
            <a:r>
              <a:rPr lang="sv-SE" sz="2000" dirty="0" err="1"/>
              <a:t>are</a:t>
            </a:r>
            <a:r>
              <a:rPr lang="sv-SE" sz="2000" dirty="0"/>
              <a:t> </a:t>
            </a:r>
            <a:r>
              <a:rPr lang="sv-SE" sz="2000" dirty="0" err="1"/>
              <a:t>unemployed</a:t>
            </a:r>
            <a:r>
              <a:rPr lang="sv-SE" sz="2000" dirty="0"/>
              <a:t> </a:t>
            </a:r>
            <a:r>
              <a:rPr lang="sv-SE" sz="2000" dirty="0" err="1"/>
              <a:t>globally</a:t>
            </a:r>
            <a:r>
              <a:rPr lang="sv-SE" sz="2000" dirty="0"/>
              <a:t>;</a:t>
            </a:r>
          </a:p>
          <a:p>
            <a:r>
              <a:rPr lang="sv-SE" sz="2000" dirty="0"/>
              <a:t>12.7 </a:t>
            </a:r>
            <a:r>
              <a:rPr lang="sv-SE" sz="2000" dirty="0" err="1"/>
              <a:t>young</a:t>
            </a:r>
            <a:r>
              <a:rPr lang="sv-SE" sz="2000" dirty="0"/>
              <a:t> </a:t>
            </a:r>
            <a:r>
              <a:rPr lang="sv-SE" sz="2000" dirty="0" err="1"/>
              <a:t>Europeans</a:t>
            </a:r>
            <a:r>
              <a:rPr lang="sv-SE" sz="2000" dirty="0"/>
              <a:t> </a:t>
            </a:r>
            <a:r>
              <a:rPr lang="sv-SE" sz="2000" dirty="0" err="1"/>
              <a:t>are</a:t>
            </a:r>
            <a:r>
              <a:rPr lang="sv-SE" sz="2000" dirty="0"/>
              <a:t> </a:t>
            </a:r>
            <a:r>
              <a:rPr lang="sv-SE" sz="2000" b="1" dirty="0" err="1"/>
              <a:t>N</a:t>
            </a:r>
            <a:r>
              <a:rPr lang="sv-SE" sz="2000" dirty="0" err="1"/>
              <a:t>either</a:t>
            </a:r>
            <a:r>
              <a:rPr lang="sv-SE" sz="2000" dirty="0"/>
              <a:t> </a:t>
            </a:r>
            <a:r>
              <a:rPr lang="sv-SE" sz="2000" b="1" dirty="0" err="1"/>
              <a:t>E</a:t>
            </a:r>
            <a:r>
              <a:rPr lang="sv-SE" sz="2000" dirty="0" err="1"/>
              <a:t>mployed</a:t>
            </a:r>
            <a:r>
              <a:rPr lang="sv-SE" sz="2000" dirty="0"/>
              <a:t> nor in </a:t>
            </a:r>
            <a:r>
              <a:rPr lang="sv-SE" sz="2000" b="1" dirty="0" err="1"/>
              <a:t>E</a:t>
            </a:r>
            <a:r>
              <a:rPr lang="sv-SE" sz="2000" dirty="0" err="1"/>
              <a:t>ducation</a:t>
            </a:r>
            <a:r>
              <a:rPr lang="sv-SE" sz="2000" dirty="0"/>
              <a:t> or </a:t>
            </a:r>
            <a:r>
              <a:rPr lang="sv-SE" sz="2000" b="1" dirty="0" err="1"/>
              <a:t>T</a:t>
            </a:r>
            <a:r>
              <a:rPr lang="sv-SE" sz="2000" dirty="0" err="1"/>
              <a:t>raining</a:t>
            </a:r>
            <a:r>
              <a:rPr lang="sv-SE" sz="2000" dirty="0"/>
              <a:t> (</a:t>
            </a:r>
            <a:r>
              <a:rPr lang="sv-SE" sz="2000" dirty="0" err="1"/>
              <a:t>NEETs</a:t>
            </a:r>
            <a:r>
              <a:rPr lang="sv-SE" sz="2000" dirty="0"/>
              <a:t>).  - A ”</a:t>
            </a:r>
            <a:r>
              <a:rPr lang="sv-SE" sz="2000" dirty="0" err="1"/>
              <a:t>lost</a:t>
            </a:r>
            <a:r>
              <a:rPr lang="sv-SE" sz="2000" dirty="0"/>
              <a:t> generation”?</a:t>
            </a:r>
          </a:p>
          <a:p>
            <a:r>
              <a:rPr lang="sv-SE" sz="2000" dirty="0" err="1"/>
              <a:t>Many</a:t>
            </a:r>
            <a:r>
              <a:rPr lang="sv-SE" sz="2000" dirty="0"/>
              <a:t> of the </a:t>
            </a:r>
            <a:r>
              <a:rPr lang="sv-SE" sz="2000" dirty="0" err="1"/>
              <a:t>employed</a:t>
            </a:r>
            <a:r>
              <a:rPr lang="sv-SE" sz="2000" dirty="0"/>
              <a:t> </a:t>
            </a:r>
            <a:r>
              <a:rPr lang="sv-SE" sz="2000" dirty="0" err="1"/>
              <a:t>experience</a:t>
            </a:r>
            <a:r>
              <a:rPr lang="sv-SE" sz="2000" dirty="0"/>
              <a:t> - </a:t>
            </a:r>
            <a:r>
              <a:rPr lang="sv-SE" sz="2000" dirty="0" err="1"/>
              <a:t>vulnerable</a:t>
            </a:r>
            <a:r>
              <a:rPr lang="sv-SE" sz="2000" dirty="0"/>
              <a:t> </a:t>
            </a:r>
            <a:r>
              <a:rPr lang="sv-SE" sz="2000" dirty="0" err="1"/>
              <a:t>employment</a:t>
            </a:r>
            <a:r>
              <a:rPr lang="sv-SE" sz="2000" dirty="0"/>
              <a:t> and </a:t>
            </a:r>
            <a:r>
              <a:rPr lang="sv-SE" sz="2000" dirty="0" err="1"/>
              <a:t>working</a:t>
            </a:r>
            <a:r>
              <a:rPr lang="sv-SE" sz="2000" dirty="0"/>
              <a:t> </a:t>
            </a:r>
            <a:r>
              <a:rPr lang="sv-SE" sz="2000" dirty="0" err="1"/>
              <a:t>poverty</a:t>
            </a:r>
            <a:r>
              <a:rPr lang="sv-SE" sz="2000" dirty="0"/>
              <a:t>. 397 million </a:t>
            </a:r>
            <a:r>
              <a:rPr lang="sv-SE" sz="2000" dirty="0" err="1"/>
              <a:t>workers</a:t>
            </a:r>
            <a:r>
              <a:rPr lang="sv-SE" sz="2000" dirty="0"/>
              <a:t> </a:t>
            </a:r>
            <a:r>
              <a:rPr lang="sv-SE" sz="2000" dirty="0" err="1"/>
              <a:t>are</a:t>
            </a:r>
            <a:r>
              <a:rPr lang="sv-SE" sz="2000" dirty="0"/>
              <a:t> ”</a:t>
            </a:r>
            <a:r>
              <a:rPr lang="sv-SE" sz="2000" dirty="0" err="1"/>
              <a:t>extremely</a:t>
            </a:r>
            <a:r>
              <a:rPr lang="sv-SE" sz="2000" dirty="0"/>
              <a:t> </a:t>
            </a:r>
            <a:r>
              <a:rPr lang="sv-SE" sz="2000" dirty="0" err="1"/>
              <a:t>poor</a:t>
            </a:r>
            <a:r>
              <a:rPr lang="sv-SE" sz="2000" dirty="0"/>
              <a:t>”, and an </a:t>
            </a:r>
            <a:r>
              <a:rPr lang="sv-SE" sz="2000" dirty="0" err="1"/>
              <a:t>additional</a:t>
            </a:r>
            <a:r>
              <a:rPr lang="sv-SE" sz="2000" dirty="0"/>
              <a:t> 472 million </a:t>
            </a:r>
            <a:r>
              <a:rPr lang="sv-SE" sz="2000" dirty="0" err="1"/>
              <a:t>cannot</a:t>
            </a:r>
            <a:r>
              <a:rPr lang="sv-SE" sz="2000" dirty="0"/>
              <a:t> </a:t>
            </a:r>
            <a:r>
              <a:rPr lang="sv-SE" sz="2000" dirty="0" err="1"/>
              <a:t>address</a:t>
            </a:r>
            <a:r>
              <a:rPr lang="sv-SE" sz="2000" dirty="0"/>
              <a:t> </a:t>
            </a:r>
            <a:r>
              <a:rPr lang="sv-SE" sz="2000" dirty="0" err="1"/>
              <a:t>their</a:t>
            </a:r>
            <a:r>
              <a:rPr lang="sv-SE" sz="2000" dirty="0"/>
              <a:t> </a:t>
            </a:r>
            <a:r>
              <a:rPr lang="sv-SE" sz="2000" dirty="0" err="1"/>
              <a:t>basic</a:t>
            </a:r>
            <a:r>
              <a:rPr lang="sv-SE" sz="2000" dirty="0"/>
              <a:t> </a:t>
            </a:r>
            <a:r>
              <a:rPr lang="sv-SE" sz="2000" dirty="0" err="1"/>
              <a:t>needs</a:t>
            </a:r>
            <a:r>
              <a:rPr lang="sv-SE" sz="2000" dirty="0"/>
              <a:t> on a </a:t>
            </a:r>
            <a:r>
              <a:rPr lang="sv-SE" sz="2000" dirty="0" err="1"/>
              <a:t>regular</a:t>
            </a:r>
            <a:r>
              <a:rPr lang="sv-SE" sz="2000" dirty="0"/>
              <a:t> basis. </a:t>
            </a:r>
          </a:p>
          <a:p>
            <a:r>
              <a:rPr lang="sv-SE" sz="2000" dirty="0" err="1"/>
              <a:t>There</a:t>
            </a:r>
            <a:r>
              <a:rPr lang="sv-SE" sz="2000" dirty="0"/>
              <a:t> is, </a:t>
            </a:r>
            <a:r>
              <a:rPr lang="sv-SE" sz="2000" dirty="0" err="1"/>
              <a:t>often</a:t>
            </a:r>
            <a:r>
              <a:rPr lang="sv-SE" sz="2000" dirty="0"/>
              <a:t>, an </a:t>
            </a:r>
            <a:r>
              <a:rPr lang="sv-SE" sz="2000" dirty="0" err="1"/>
              <a:t>incoherence</a:t>
            </a:r>
            <a:r>
              <a:rPr lang="sv-SE" sz="2000" dirty="0"/>
              <a:t> </a:t>
            </a:r>
            <a:r>
              <a:rPr lang="sv-SE" sz="2000" dirty="0" err="1"/>
              <a:t>between</a:t>
            </a:r>
            <a:r>
              <a:rPr lang="sv-SE" sz="2000" dirty="0"/>
              <a:t> </a:t>
            </a:r>
            <a:r>
              <a:rPr lang="sv-SE" sz="2000" dirty="0" err="1"/>
              <a:t>monetary</a:t>
            </a:r>
            <a:r>
              <a:rPr lang="sv-SE" sz="2000" dirty="0"/>
              <a:t> and </a:t>
            </a:r>
            <a:r>
              <a:rPr lang="sv-SE" sz="2000" dirty="0" err="1"/>
              <a:t>fiscal</a:t>
            </a:r>
            <a:r>
              <a:rPr lang="sv-SE" sz="2000" dirty="0"/>
              <a:t> </a:t>
            </a:r>
            <a:r>
              <a:rPr lang="sv-SE" sz="2000" dirty="0" err="1"/>
              <a:t>policies</a:t>
            </a:r>
            <a:r>
              <a:rPr lang="sv-SE" sz="2000" dirty="0"/>
              <a:t>, </a:t>
            </a:r>
            <a:r>
              <a:rPr lang="sv-SE" sz="2000" dirty="0" err="1"/>
              <a:t>piece-meal</a:t>
            </a:r>
            <a:r>
              <a:rPr lang="sv-SE" sz="2000" dirty="0"/>
              <a:t> </a:t>
            </a:r>
            <a:r>
              <a:rPr lang="sv-SE" sz="2000" dirty="0" err="1"/>
              <a:t>approaches</a:t>
            </a:r>
            <a:r>
              <a:rPr lang="sv-SE" sz="2000" dirty="0"/>
              <a:t>, </a:t>
            </a:r>
            <a:r>
              <a:rPr lang="sv-SE" sz="2000" dirty="0" err="1"/>
              <a:t>uncertainty</a:t>
            </a:r>
            <a:r>
              <a:rPr lang="sv-SE" sz="2000" dirty="0"/>
              <a:t> </a:t>
            </a:r>
            <a:r>
              <a:rPr lang="sv-SE" sz="2000" dirty="0" err="1"/>
              <a:t>about</a:t>
            </a:r>
            <a:r>
              <a:rPr lang="sv-SE" sz="2000" dirty="0"/>
              <a:t> </a:t>
            </a:r>
            <a:r>
              <a:rPr lang="sv-SE" sz="2000" dirty="0" err="1"/>
              <a:t>future</a:t>
            </a:r>
            <a:r>
              <a:rPr lang="sv-SE" sz="2000" dirty="0"/>
              <a:t> </a:t>
            </a:r>
            <a:r>
              <a:rPr lang="sv-SE" sz="2000" dirty="0" err="1"/>
              <a:t>conditions</a:t>
            </a:r>
            <a:r>
              <a:rPr lang="sv-SE" sz="2000" dirty="0"/>
              <a:t>;</a:t>
            </a:r>
          </a:p>
          <a:p>
            <a:r>
              <a:rPr lang="sv-SE" sz="2000" dirty="0" err="1"/>
              <a:t>Skill</a:t>
            </a:r>
            <a:r>
              <a:rPr lang="sv-SE" sz="2000" dirty="0"/>
              <a:t> and </a:t>
            </a:r>
            <a:r>
              <a:rPr lang="sv-SE" sz="2000" dirty="0" err="1"/>
              <a:t>occupational</a:t>
            </a:r>
            <a:r>
              <a:rPr lang="sv-SE" sz="2000" dirty="0"/>
              <a:t> </a:t>
            </a:r>
            <a:r>
              <a:rPr lang="sv-SE" sz="2000" dirty="0" err="1"/>
              <a:t>mismatches</a:t>
            </a:r>
            <a:r>
              <a:rPr lang="sv-SE" sz="2000" dirty="0"/>
              <a:t>;</a:t>
            </a:r>
          </a:p>
          <a:p>
            <a:r>
              <a:rPr lang="sv-SE" sz="2000" dirty="0" err="1"/>
              <a:t>Austerity</a:t>
            </a:r>
            <a:r>
              <a:rPr lang="sv-SE" sz="2000" dirty="0"/>
              <a:t> </a:t>
            </a:r>
            <a:r>
              <a:rPr lang="sv-SE" sz="2000" dirty="0" err="1"/>
              <a:t>measures</a:t>
            </a:r>
            <a:r>
              <a:rPr lang="sv-SE" sz="2000" dirty="0"/>
              <a:t> and </a:t>
            </a:r>
            <a:r>
              <a:rPr lang="sv-SE" sz="2000" dirty="0" err="1"/>
              <a:t>uncoordinated</a:t>
            </a:r>
            <a:r>
              <a:rPr lang="sv-SE" sz="2000" dirty="0"/>
              <a:t> </a:t>
            </a:r>
            <a:r>
              <a:rPr lang="sv-SE" sz="2000" dirty="0" err="1"/>
              <a:t>attempts</a:t>
            </a:r>
            <a:r>
              <a:rPr lang="sv-SE" sz="2000" dirty="0"/>
              <a:t> </a:t>
            </a:r>
            <a:r>
              <a:rPr lang="sv-SE" sz="2000" dirty="0" err="1"/>
              <a:t>to</a:t>
            </a:r>
            <a:r>
              <a:rPr lang="sv-SE" sz="2000" dirty="0"/>
              <a:t> </a:t>
            </a:r>
            <a:r>
              <a:rPr lang="sv-SE" sz="2000" dirty="0" err="1"/>
              <a:t>promote</a:t>
            </a:r>
            <a:r>
              <a:rPr lang="sv-SE" sz="2000" dirty="0"/>
              <a:t> </a:t>
            </a:r>
            <a:r>
              <a:rPr lang="sv-SE" sz="2000" dirty="0" err="1"/>
              <a:t>competitiveness</a:t>
            </a:r>
            <a:r>
              <a:rPr lang="sv-SE" sz="2000" dirty="0"/>
              <a:t> </a:t>
            </a:r>
            <a:r>
              <a:rPr lang="sv-SE" sz="2000" dirty="0" err="1"/>
              <a:t>increase</a:t>
            </a:r>
            <a:r>
              <a:rPr lang="sv-SE" sz="2000" dirty="0"/>
              <a:t> the risk of a </a:t>
            </a:r>
            <a:r>
              <a:rPr lang="sv-SE" sz="2000" dirty="0" err="1"/>
              <a:t>deflationary</a:t>
            </a:r>
            <a:r>
              <a:rPr lang="sv-SE" sz="2000" dirty="0"/>
              <a:t> spiral of </a:t>
            </a:r>
            <a:r>
              <a:rPr lang="sv-SE" sz="2000" dirty="0" err="1"/>
              <a:t>lower</a:t>
            </a:r>
            <a:r>
              <a:rPr lang="sv-SE" sz="2000" dirty="0"/>
              <a:t> </a:t>
            </a:r>
            <a:r>
              <a:rPr lang="sv-SE" sz="2000" dirty="0" err="1"/>
              <a:t>wages</a:t>
            </a:r>
            <a:r>
              <a:rPr lang="sv-SE" sz="2000" dirty="0"/>
              <a:t>, </a:t>
            </a:r>
            <a:r>
              <a:rPr lang="sv-SE" sz="2000" dirty="0" err="1"/>
              <a:t>weaker</a:t>
            </a:r>
            <a:r>
              <a:rPr lang="sv-SE" sz="2000" dirty="0"/>
              <a:t> </a:t>
            </a:r>
            <a:r>
              <a:rPr lang="sv-SE" sz="2000" dirty="0" err="1"/>
              <a:t>consumption</a:t>
            </a:r>
            <a:r>
              <a:rPr lang="sv-SE" sz="2000" dirty="0"/>
              <a:t> and </a:t>
            </a:r>
            <a:r>
              <a:rPr lang="sv-SE" sz="2000" dirty="0" err="1"/>
              <a:t>faltering</a:t>
            </a:r>
            <a:r>
              <a:rPr lang="sv-SE" sz="2000" dirty="0"/>
              <a:t> global </a:t>
            </a:r>
            <a:r>
              <a:rPr lang="sv-SE" sz="2000" dirty="0" err="1"/>
              <a:t>demands</a:t>
            </a:r>
            <a:r>
              <a:rPr lang="sv-SE" sz="2000" dirty="0"/>
              <a:t>. </a:t>
            </a:r>
          </a:p>
        </p:txBody>
      </p:sp>
    </p:spTree>
    <p:extLst>
      <p:ext uri="{BB962C8B-B14F-4D97-AF65-F5344CB8AC3E}">
        <p14:creationId xmlns:p14="http://schemas.microsoft.com/office/powerpoint/2010/main" val="3293298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PERSON-ENVIRONMENT FIT?</a:t>
            </a: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374626" y="1600200"/>
            <a:ext cx="6394747"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905546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l"/>
            <a:r>
              <a:rPr lang="sv-SE" b="1" dirty="0"/>
              <a:t>PSYCHOSOCIAL HAZARDS AT WORK:</a:t>
            </a:r>
          </a:p>
        </p:txBody>
      </p:sp>
      <p:sp>
        <p:nvSpPr>
          <p:cNvPr id="3" name="Platshållare för innehåll 2"/>
          <p:cNvSpPr>
            <a:spLocks noGrp="1"/>
          </p:cNvSpPr>
          <p:nvPr>
            <p:ph idx="1"/>
          </p:nvPr>
        </p:nvSpPr>
        <p:spPr/>
        <p:txBody>
          <a:bodyPr>
            <a:normAutofit fontScale="92500"/>
          </a:bodyPr>
          <a:lstStyle/>
          <a:p>
            <a:r>
              <a:rPr lang="sv-SE" dirty="0"/>
              <a:t>”The interactions </a:t>
            </a:r>
            <a:r>
              <a:rPr lang="sv-SE" dirty="0" err="1"/>
              <a:t>among</a:t>
            </a:r>
            <a:r>
              <a:rPr lang="sv-SE" dirty="0"/>
              <a:t> </a:t>
            </a:r>
            <a:r>
              <a:rPr lang="sv-SE" dirty="0" err="1"/>
              <a:t>job</a:t>
            </a:r>
            <a:r>
              <a:rPr lang="sv-SE" dirty="0"/>
              <a:t> </a:t>
            </a:r>
            <a:r>
              <a:rPr lang="sv-SE" dirty="0" err="1"/>
              <a:t>content</a:t>
            </a:r>
            <a:r>
              <a:rPr lang="sv-SE" dirty="0"/>
              <a:t>, </a:t>
            </a:r>
            <a:r>
              <a:rPr lang="sv-SE" dirty="0" err="1"/>
              <a:t>work</a:t>
            </a:r>
            <a:r>
              <a:rPr lang="sv-SE" dirty="0"/>
              <a:t> </a:t>
            </a:r>
            <a:r>
              <a:rPr lang="sv-SE" dirty="0" err="1"/>
              <a:t>organization</a:t>
            </a:r>
            <a:r>
              <a:rPr lang="sv-SE" dirty="0"/>
              <a:t> and management, and </a:t>
            </a:r>
            <a:r>
              <a:rPr lang="sv-SE" dirty="0" err="1"/>
              <a:t>other</a:t>
            </a:r>
            <a:r>
              <a:rPr lang="sv-SE" dirty="0"/>
              <a:t> environmental and </a:t>
            </a:r>
            <a:r>
              <a:rPr lang="sv-SE" dirty="0" err="1"/>
              <a:t>organizational</a:t>
            </a:r>
            <a:r>
              <a:rPr lang="sv-SE" dirty="0"/>
              <a:t> </a:t>
            </a:r>
            <a:r>
              <a:rPr lang="sv-SE" dirty="0" err="1"/>
              <a:t>conditions</a:t>
            </a:r>
            <a:r>
              <a:rPr lang="sv-SE" dirty="0"/>
              <a:t>, on the </a:t>
            </a:r>
            <a:r>
              <a:rPr lang="sv-SE" dirty="0" err="1"/>
              <a:t>one</a:t>
            </a:r>
            <a:r>
              <a:rPr lang="sv-SE" dirty="0"/>
              <a:t> hand, and the </a:t>
            </a:r>
            <a:r>
              <a:rPr lang="sv-SE" dirty="0" err="1"/>
              <a:t>employee´s</a:t>
            </a:r>
            <a:r>
              <a:rPr lang="sv-SE" dirty="0"/>
              <a:t> </a:t>
            </a:r>
            <a:r>
              <a:rPr lang="sv-SE" dirty="0" err="1"/>
              <a:t>competence</a:t>
            </a:r>
            <a:r>
              <a:rPr lang="sv-SE" dirty="0"/>
              <a:t> and </a:t>
            </a:r>
            <a:r>
              <a:rPr lang="sv-SE" dirty="0" err="1"/>
              <a:t>needs</a:t>
            </a:r>
            <a:r>
              <a:rPr lang="sv-SE" dirty="0"/>
              <a:t> on the </a:t>
            </a:r>
            <a:r>
              <a:rPr lang="sv-SE" dirty="0" err="1"/>
              <a:t>other</a:t>
            </a:r>
            <a:r>
              <a:rPr lang="sv-SE" dirty="0"/>
              <a:t>” (ILO, 1986).</a:t>
            </a:r>
          </a:p>
          <a:p>
            <a:r>
              <a:rPr lang="sv-SE" dirty="0"/>
              <a:t>”</a:t>
            </a:r>
            <a:r>
              <a:rPr lang="sv-SE" dirty="0" err="1"/>
              <a:t>Aspects</a:t>
            </a:r>
            <a:r>
              <a:rPr lang="sv-SE" dirty="0"/>
              <a:t> of the design and management of </a:t>
            </a:r>
            <a:r>
              <a:rPr lang="sv-SE" dirty="0" err="1"/>
              <a:t>work</a:t>
            </a:r>
            <a:r>
              <a:rPr lang="sv-SE" dirty="0"/>
              <a:t> and </a:t>
            </a:r>
            <a:r>
              <a:rPr lang="sv-SE" dirty="0" err="1"/>
              <a:t>its</a:t>
            </a:r>
            <a:r>
              <a:rPr lang="sv-SE" dirty="0"/>
              <a:t> social and </a:t>
            </a:r>
            <a:r>
              <a:rPr lang="sv-SE" dirty="0" err="1"/>
              <a:t>organizational</a:t>
            </a:r>
            <a:r>
              <a:rPr lang="sv-SE" dirty="0"/>
              <a:t> </a:t>
            </a:r>
            <a:r>
              <a:rPr lang="sv-SE" dirty="0" err="1"/>
              <a:t>contexts</a:t>
            </a:r>
            <a:r>
              <a:rPr lang="sv-SE" dirty="0"/>
              <a:t> </a:t>
            </a:r>
            <a:r>
              <a:rPr lang="sv-SE" dirty="0" err="1"/>
              <a:t>that</a:t>
            </a:r>
            <a:r>
              <a:rPr lang="sv-SE" dirty="0"/>
              <a:t> </a:t>
            </a:r>
            <a:r>
              <a:rPr lang="sv-SE" dirty="0" err="1"/>
              <a:t>have</a:t>
            </a:r>
            <a:r>
              <a:rPr lang="sv-SE" dirty="0"/>
              <a:t> the potential for </a:t>
            </a:r>
            <a:r>
              <a:rPr lang="sv-SE" dirty="0" err="1"/>
              <a:t>causing</a:t>
            </a:r>
            <a:r>
              <a:rPr lang="sv-SE" dirty="0"/>
              <a:t> </a:t>
            </a:r>
            <a:r>
              <a:rPr lang="sv-SE" dirty="0" err="1"/>
              <a:t>psychological</a:t>
            </a:r>
            <a:r>
              <a:rPr lang="sv-SE" dirty="0"/>
              <a:t> or </a:t>
            </a:r>
            <a:r>
              <a:rPr lang="sv-SE" dirty="0" err="1"/>
              <a:t>physical</a:t>
            </a:r>
            <a:r>
              <a:rPr lang="sv-SE" dirty="0"/>
              <a:t> harm” (Cox &amp; Griffiths, 2005).</a:t>
            </a:r>
          </a:p>
        </p:txBody>
      </p:sp>
    </p:spTree>
    <p:extLst>
      <p:ext uri="{BB962C8B-B14F-4D97-AF65-F5344CB8AC3E}">
        <p14:creationId xmlns:p14="http://schemas.microsoft.com/office/powerpoint/2010/main" val="125535428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l"/>
            <a:r>
              <a:rPr lang="sv-SE" b="1" dirty="0"/>
              <a:t>WORLD HAPPINESS REPORT 2013</a:t>
            </a:r>
          </a:p>
        </p:txBody>
      </p:sp>
      <p:sp>
        <p:nvSpPr>
          <p:cNvPr id="3" name="Platshållare för innehåll 2"/>
          <p:cNvSpPr>
            <a:spLocks noGrp="1"/>
          </p:cNvSpPr>
          <p:nvPr>
            <p:ph idx="1"/>
          </p:nvPr>
        </p:nvSpPr>
        <p:spPr/>
        <p:txBody>
          <a:bodyPr>
            <a:normAutofit fontScale="92500" lnSpcReduction="10000"/>
          </a:bodyPr>
          <a:lstStyle/>
          <a:p>
            <a:pPr marL="0" indent="0">
              <a:buNone/>
            </a:pPr>
            <a:r>
              <a:rPr lang="sv-SE" dirty="0"/>
              <a:t>Three </a:t>
            </a:r>
            <a:r>
              <a:rPr lang="sv-SE" dirty="0" err="1"/>
              <a:t>types</a:t>
            </a:r>
            <a:r>
              <a:rPr lang="sv-SE" dirty="0"/>
              <a:t> of </a:t>
            </a:r>
            <a:r>
              <a:rPr lang="sv-SE" dirty="0" err="1"/>
              <a:t>measures</a:t>
            </a:r>
            <a:r>
              <a:rPr lang="sv-SE" dirty="0"/>
              <a:t>: (1) positive emotions, (2) negative emotions, and (3) </a:t>
            </a:r>
            <a:r>
              <a:rPr lang="sv-SE" dirty="0" err="1"/>
              <a:t>evaluations</a:t>
            </a:r>
            <a:r>
              <a:rPr lang="sv-SE" dirty="0"/>
              <a:t> of </a:t>
            </a:r>
            <a:r>
              <a:rPr lang="sv-SE" dirty="0" err="1"/>
              <a:t>life</a:t>
            </a:r>
            <a:r>
              <a:rPr lang="sv-SE" dirty="0"/>
              <a:t> as a </a:t>
            </a:r>
            <a:r>
              <a:rPr lang="sv-SE" dirty="0" err="1"/>
              <a:t>whole</a:t>
            </a:r>
            <a:r>
              <a:rPr lang="sv-SE" dirty="0"/>
              <a:t>. ”</a:t>
            </a:r>
            <a:r>
              <a:rPr lang="sv-SE" dirty="0" err="1"/>
              <a:t>Happiness</a:t>
            </a:r>
            <a:r>
              <a:rPr lang="sv-SE" dirty="0"/>
              <a:t>” </a:t>
            </a:r>
            <a:r>
              <a:rPr lang="sv-SE" dirty="0" err="1"/>
              <a:t>appears</a:t>
            </a:r>
            <a:r>
              <a:rPr lang="sv-SE" dirty="0"/>
              <a:t> </a:t>
            </a:r>
            <a:r>
              <a:rPr lang="sv-SE" dirty="0" err="1"/>
              <a:t>twice</a:t>
            </a:r>
            <a:r>
              <a:rPr lang="sv-SE" dirty="0"/>
              <a:t>, </a:t>
            </a:r>
            <a:r>
              <a:rPr lang="sv-SE" dirty="0" err="1"/>
              <a:t>once</a:t>
            </a:r>
            <a:r>
              <a:rPr lang="sv-SE" dirty="0"/>
              <a:t> as an emotional </a:t>
            </a:r>
            <a:r>
              <a:rPr lang="sv-SE" dirty="0" err="1"/>
              <a:t>report</a:t>
            </a:r>
            <a:r>
              <a:rPr lang="sv-SE" dirty="0"/>
              <a:t>, and </a:t>
            </a:r>
            <a:r>
              <a:rPr lang="sv-SE" dirty="0" err="1"/>
              <a:t>once</a:t>
            </a:r>
            <a:r>
              <a:rPr lang="sv-SE" dirty="0"/>
              <a:t> as part of a </a:t>
            </a:r>
            <a:r>
              <a:rPr lang="sv-SE" dirty="0" err="1"/>
              <a:t>life</a:t>
            </a:r>
            <a:r>
              <a:rPr lang="sv-SE" dirty="0"/>
              <a:t> </a:t>
            </a:r>
            <a:r>
              <a:rPr lang="sv-SE" dirty="0" err="1"/>
              <a:t>evaluation</a:t>
            </a:r>
            <a:r>
              <a:rPr lang="sv-SE" dirty="0"/>
              <a:t>.</a:t>
            </a:r>
          </a:p>
          <a:p>
            <a:r>
              <a:rPr lang="sv-SE" dirty="0"/>
              <a:t>10% of the </a:t>
            </a:r>
            <a:r>
              <a:rPr lang="sv-SE" dirty="0" err="1"/>
              <a:t>world´s</a:t>
            </a:r>
            <a:r>
              <a:rPr lang="sv-SE" dirty="0"/>
              <a:t> population </a:t>
            </a:r>
            <a:r>
              <a:rPr lang="sv-SE" dirty="0" err="1"/>
              <a:t>suffers</a:t>
            </a:r>
            <a:r>
              <a:rPr lang="sv-SE" dirty="0"/>
              <a:t> from </a:t>
            </a:r>
            <a:r>
              <a:rPr lang="sv-SE" dirty="0" err="1"/>
              <a:t>clinical</a:t>
            </a:r>
            <a:r>
              <a:rPr lang="sv-SE" dirty="0"/>
              <a:t> depression or </a:t>
            </a:r>
            <a:r>
              <a:rPr lang="sv-SE" dirty="0" err="1"/>
              <a:t>crippling</a:t>
            </a:r>
            <a:r>
              <a:rPr lang="sv-SE" dirty="0"/>
              <a:t> </a:t>
            </a:r>
            <a:r>
              <a:rPr lang="sv-SE" dirty="0" err="1"/>
              <a:t>anxiety</a:t>
            </a:r>
            <a:r>
              <a:rPr lang="sv-SE" dirty="0"/>
              <a:t> disorders.</a:t>
            </a:r>
          </a:p>
          <a:p>
            <a:r>
              <a:rPr lang="sv-SE" dirty="0" err="1"/>
              <a:t>There</a:t>
            </a:r>
            <a:r>
              <a:rPr lang="sv-SE" dirty="0"/>
              <a:t> </a:t>
            </a:r>
            <a:r>
              <a:rPr lang="sv-SE" dirty="0" err="1"/>
              <a:t>was</a:t>
            </a:r>
            <a:r>
              <a:rPr lang="sv-SE" dirty="0"/>
              <a:t> an </a:t>
            </a:r>
            <a:r>
              <a:rPr lang="sv-SE" dirty="0" err="1"/>
              <a:t>obvious</a:t>
            </a:r>
            <a:r>
              <a:rPr lang="sv-SE" dirty="0"/>
              <a:t> </a:t>
            </a:r>
            <a:r>
              <a:rPr lang="sv-SE" dirty="0" err="1"/>
              <a:t>detrimental</a:t>
            </a:r>
            <a:r>
              <a:rPr lang="sv-SE" dirty="0"/>
              <a:t> </a:t>
            </a:r>
            <a:r>
              <a:rPr lang="sv-SE" dirty="0" err="1"/>
              <a:t>happiness</a:t>
            </a:r>
            <a:r>
              <a:rPr lang="sv-SE" dirty="0"/>
              <a:t> </a:t>
            </a:r>
            <a:r>
              <a:rPr lang="sv-SE" dirty="0" err="1"/>
              <a:t>impact</a:t>
            </a:r>
            <a:r>
              <a:rPr lang="sv-SE" dirty="0"/>
              <a:t> of the 2007-2008 </a:t>
            </a:r>
            <a:r>
              <a:rPr lang="sv-SE" dirty="0" err="1"/>
              <a:t>financial</a:t>
            </a:r>
            <a:r>
              <a:rPr lang="sv-SE" dirty="0"/>
              <a:t> </a:t>
            </a:r>
            <a:r>
              <a:rPr lang="sv-SE" dirty="0" err="1"/>
              <a:t>crisis</a:t>
            </a:r>
            <a:r>
              <a:rPr lang="sv-SE" dirty="0"/>
              <a:t>.</a:t>
            </a:r>
          </a:p>
          <a:p>
            <a:pPr marL="0" indent="0">
              <a:buNone/>
            </a:pPr>
            <a:r>
              <a:rPr lang="sv-SE" dirty="0"/>
              <a:t>                      (</a:t>
            </a:r>
            <a:r>
              <a:rPr lang="sv-SE" dirty="0" err="1"/>
              <a:t>Helliwell</a:t>
            </a:r>
            <a:r>
              <a:rPr lang="sv-SE" dirty="0"/>
              <a:t>, </a:t>
            </a:r>
            <a:r>
              <a:rPr lang="sv-SE" dirty="0" err="1"/>
              <a:t>Layard</a:t>
            </a:r>
            <a:r>
              <a:rPr lang="sv-SE" dirty="0"/>
              <a:t> &amp; Sachs, eds., 2013)</a:t>
            </a:r>
          </a:p>
          <a:p>
            <a:pPr marL="0" indent="0">
              <a:buNone/>
            </a:pPr>
            <a:endParaRPr lang="sv-SE" dirty="0"/>
          </a:p>
        </p:txBody>
      </p:sp>
    </p:spTree>
    <p:extLst>
      <p:ext uri="{BB962C8B-B14F-4D97-AF65-F5344CB8AC3E}">
        <p14:creationId xmlns:p14="http://schemas.microsoft.com/office/powerpoint/2010/main" val="23105933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pPr algn="l"/>
            <a:r>
              <a:rPr lang="sv-SE" sz="5400" b="1" dirty="0"/>
              <a:t>OCCUPATIONAL HEALTH IN DEVELOPING COUNTRIES:</a:t>
            </a:r>
          </a:p>
        </p:txBody>
      </p:sp>
      <p:sp>
        <p:nvSpPr>
          <p:cNvPr id="3" name="Platshållare för innehåll 2"/>
          <p:cNvSpPr>
            <a:spLocks noGrp="1"/>
          </p:cNvSpPr>
          <p:nvPr>
            <p:ph idx="1"/>
          </p:nvPr>
        </p:nvSpPr>
        <p:spPr/>
        <p:txBody>
          <a:bodyPr>
            <a:normAutofit lnSpcReduction="10000"/>
          </a:bodyPr>
          <a:lstStyle/>
          <a:p>
            <a:r>
              <a:rPr lang="sv-SE" dirty="0" err="1"/>
              <a:t>Much</a:t>
            </a:r>
            <a:r>
              <a:rPr lang="sv-SE" dirty="0"/>
              <a:t> </a:t>
            </a:r>
            <a:r>
              <a:rPr lang="sv-SE" dirty="0" err="1"/>
              <a:t>emphasis</a:t>
            </a:r>
            <a:r>
              <a:rPr lang="sv-SE" dirty="0"/>
              <a:t> on </a:t>
            </a:r>
            <a:r>
              <a:rPr lang="sv-SE" dirty="0" err="1"/>
              <a:t>industrialization</a:t>
            </a:r>
            <a:r>
              <a:rPr lang="sv-SE" dirty="0"/>
              <a:t>.</a:t>
            </a:r>
          </a:p>
          <a:p>
            <a:r>
              <a:rPr lang="sv-SE" dirty="0"/>
              <a:t>Industrial </a:t>
            </a:r>
            <a:r>
              <a:rPr lang="sv-SE" dirty="0" err="1"/>
              <a:t>workers</a:t>
            </a:r>
            <a:r>
              <a:rPr lang="sv-SE" dirty="0"/>
              <a:t> </a:t>
            </a:r>
            <a:r>
              <a:rPr lang="sv-SE" dirty="0" err="1"/>
              <a:t>now</a:t>
            </a:r>
            <a:r>
              <a:rPr lang="sv-SE" dirty="0"/>
              <a:t> face not </a:t>
            </a:r>
            <a:r>
              <a:rPr lang="sv-SE" dirty="0" err="1"/>
              <a:t>only</a:t>
            </a:r>
            <a:r>
              <a:rPr lang="sv-SE" dirty="0"/>
              <a:t> </a:t>
            </a:r>
            <a:r>
              <a:rPr lang="sv-SE" dirty="0" err="1"/>
              <a:t>endemic</a:t>
            </a:r>
            <a:r>
              <a:rPr lang="sv-SE" dirty="0"/>
              <a:t> </a:t>
            </a:r>
            <a:r>
              <a:rPr lang="sv-SE" dirty="0" err="1"/>
              <a:t>diseases</a:t>
            </a:r>
            <a:r>
              <a:rPr lang="sv-SE" dirty="0"/>
              <a:t> </a:t>
            </a:r>
            <a:r>
              <a:rPr lang="sv-SE" dirty="0" err="1"/>
              <a:t>but</a:t>
            </a:r>
            <a:r>
              <a:rPr lang="sv-SE" dirty="0"/>
              <a:t> </a:t>
            </a:r>
            <a:r>
              <a:rPr lang="sv-SE" dirty="0" err="1"/>
              <a:t>also</a:t>
            </a:r>
            <a:r>
              <a:rPr lang="sv-SE" dirty="0"/>
              <a:t> </a:t>
            </a:r>
            <a:r>
              <a:rPr lang="sv-SE" dirty="0" err="1"/>
              <a:t>occupational</a:t>
            </a:r>
            <a:r>
              <a:rPr lang="sv-SE" dirty="0"/>
              <a:t> </a:t>
            </a:r>
            <a:r>
              <a:rPr lang="sv-SE" dirty="0" err="1"/>
              <a:t>ailments</a:t>
            </a:r>
            <a:r>
              <a:rPr lang="sv-SE" dirty="0"/>
              <a:t>.</a:t>
            </a:r>
          </a:p>
          <a:p>
            <a:r>
              <a:rPr lang="sv-SE" dirty="0"/>
              <a:t>Data from </a:t>
            </a:r>
            <a:r>
              <a:rPr lang="sv-SE" dirty="0" err="1"/>
              <a:t>Nigersteel</a:t>
            </a:r>
            <a:r>
              <a:rPr lang="sv-SE" dirty="0"/>
              <a:t> </a:t>
            </a:r>
            <a:r>
              <a:rPr lang="sv-SE" dirty="0" err="1"/>
              <a:t>Clinic</a:t>
            </a:r>
            <a:r>
              <a:rPr lang="sv-SE" dirty="0"/>
              <a:t> show </a:t>
            </a:r>
            <a:r>
              <a:rPr lang="sv-SE" dirty="0" err="1"/>
              <a:t>that</a:t>
            </a:r>
            <a:r>
              <a:rPr lang="sv-SE" dirty="0"/>
              <a:t> 75% of all </a:t>
            </a:r>
            <a:r>
              <a:rPr lang="sv-SE" dirty="0" err="1"/>
              <a:t>care</a:t>
            </a:r>
            <a:r>
              <a:rPr lang="sv-SE" dirty="0"/>
              <a:t> is </a:t>
            </a:r>
            <a:r>
              <a:rPr lang="sv-SE" dirty="0" err="1"/>
              <a:t>spent</a:t>
            </a:r>
            <a:r>
              <a:rPr lang="sv-SE" dirty="0"/>
              <a:t> on </a:t>
            </a:r>
            <a:r>
              <a:rPr lang="sv-SE" dirty="0" err="1"/>
              <a:t>endemic</a:t>
            </a:r>
            <a:r>
              <a:rPr lang="sv-SE" dirty="0"/>
              <a:t> </a:t>
            </a:r>
            <a:r>
              <a:rPr lang="sv-SE" dirty="0" err="1"/>
              <a:t>rather</a:t>
            </a:r>
            <a:r>
              <a:rPr lang="sv-SE" dirty="0"/>
              <a:t> </a:t>
            </a:r>
            <a:r>
              <a:rPr lang="sv-SE" dirty="0" err="1"/>
              <a:t>than</a:t>
            </a:r>
            <a:r>
              <a:rPr lang="sv-SE" dirty="0"/>
              <a:t> </a:t>
            </a:r>
            <a:r>
              <a:rPr lang="sv-SE" dirty="0" err="1"/>
              <a:t>occupational</a:t>
            </a:r>
            <a:r>
              <a:rPr lang="sv-SE" dirty="0"/>
              <a:t> </a:t>
            </a:r>
            <a:r>
              <a:rPr lang="sv-SE" dirty="0" err="1"/>
              <a:t>diseases</a:t>
            </a:r>
            <a:r>
              <a:rPr lang="sv-SE" dirty="0"/>
              <a:t>. </a:t>
            </a:r>
          </a:p>
          <a:p>
            <a:r>
              <a:rPr lang="sv-SE" dirty="0" err="1"/>
              <a:t>This</a:t>
            </a:r>
            <a:r>
              <a:rPr lang="sv-SE" dirty="0"/>
              <a:t> </a:t>
            </a:r>
            <a:r>
              <a:rPr lang="sv-SE" dirty="0" err="1"/>
              <a:t>needs</a:t>
            </a:r>
            <a:r>
              <a:rPr lang="sv-SE" dirty="0"/>
              <a:t> </a:t>
            </a:r>
            <a:r>
              <a:rPr lang="sv-SE" dirty="0" err="1"/>
              <a:t>to</a:t>
            </a:r>
            <a:r>
              <a:rPr lang="sv-SE" dirty="0"/>
              <a:t> be </a:t>
            </a:r>
            <a:r>
              <a:rPr lang="sv-SE" dirty="0" err="1"/>
              <a:t>considered</a:t>
            </a:r>
            <a:r>
              <a:rPr lang="sv-SE" dirty="0"/>
              <a:t> in </a:t>
            </a:r>
            <a:r>
              <a:rPr lang="sv-SE" dirty="0" err="1"/>
              <a:t>training</a:t>
            </a:r>
            <a:r>
              <a:rPr lang="sv-SE" dirty="0"/>
              <a:t> </a:t>
            </a:r>
            <a:r>
              <a:rPr lang="sv-SE" dirty="0" err="1"/>
              <a:t>occupational</a:t>
            </a:r>
            <a:r>
              <a:rPr lang="sv-SE" dirty="0"/>
              <a:t> </a:t>
            </a:r>
            <a:r>
              <a:rPr lang="sv-SE" dirty="0" err="1"/>
              <a:t>physicians</a:t>
            </a:r>
            <a:r>
              <a:rPr lang="sv-SE" dirty="0"/>
              <a:t> </a:t>
            </a:r>
            <a:r>
              <a:rPr lang="sv-SE" dirty="0" err="1"/>
              <a:t>to</a:t>
            </a:r>
            <a:r>
              <a:rPr lang="sv-SE" dirty="0"/>
              <a:t> </a:t>
            </a:r>
            <a:r>
              <a:rPr lang="sv-SE" dirty="0" err="1"/>
              <a:t>practice</a:t>
            </a:r>
            <a:r>
              <a:rPr lang="sv-SE" dirty="0"/>
              <a:t> in </a:t>
            </a:r>
            <a:r>
              <a:rPr lang="sv-SE" dirty="0" err="1"/>
              <a:t>Third</a:t>
            </a:r>
            <a:r>
              <a:rPr lang="sv-SE" dirty="0"/>
              <a:t> World </a:t>
            </a:r>
            <a:r>
              <a:rPr lang="sv-SE" dirty="0" err="1"/>
              <a:t>Countries</a:t>
            </a:r>
            <a:r>
              <a:rPr lang="sv-SE" dirty="0"/>
              <a:t>.             (</a:t>
            </a:r>
            <a:r>
              <a:rPr lang="sv-SE" dirty="0" err="1"/>
              <a:t>Asogwa</a:t>
            </a:r>
            <a:r>
              <a:rPr lang="sv-SE" dirty="0"/>
              <a:t>, 1981)</a:t>
            </a:r>
          </a:p>
          <a:p>
            <a:endParaRPr lang="sv-SE" dirty="0"/>
          </a:p>
        </p:txBody>
      </p:sp>
    </p:spTree>
    <p:extLst>
      <p:ext uri="{BB962C8B-B14F-4D97-AF65-F5344CB8AC3E}">
        <p14:creationId xmlns:p14="http://schemas.microsoft.com/office/powerpoint/2010/main" val="13854193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l"/>
            <a:r>
              <a:rPr lang="sv-SE" b="1" dirty="0"/>
              <a:t>UNITED NATIONS DEVELOPMENT GROUP MESSAGE (2013):</a:t>
            </a:r>
          </a:p>
        </p:txBody>
      </p:sp>
      <p:sp>
        <p:nvSpPr>
          <p:cNvPr id="3" name="Platshållare för innehåll 2"/>
          <p:cNvSpPr>
            <a:spLocks noGrp="1"/>
          </p:cNvSpPr>
          <p:nvPr>
            <p:ph idx="1"/>
          </p:nvPr>
        </p:nvSpPr>
        <p:spPr/>
        <p:txBody>
          <a:bodyPr>
            <a:normAutofit fontScale="92500" lnSpcReduction="20000"/>
          </a:bodyPr>
          <a:lstStyle/>
          <a:p>
            <a:pPr marL="514350" indent="-514350">
              <a:buFont typeface="+mj-lt"/>
              <a:buAutoNum type="arabicPeriod"/>
            </a:pPr>
            <a:r>
              <a:rPr lang="sv-SE" dirty="0" err="1"/>
              <a:t>respect</a:t>
            </a:r>
            <a:r>
              <a:rPr lang="sv-SE" dirty="0"/>
              <a:t> for </a:t>
            </a:r>
            <a:r>
              <a:rPr lang="sv-SE" dirty="0" err="1"/>
              <a:t>rights</a:t>
            </a:r>
            <a:r>
              <a:rPr lang="sv-SE" dirty="0"/>
              <a:t>, </a:t>
            </a:r>
            <a:r>
              <a:rPr lang="sv-SE" dirty="0" err="1"/>
              <a:t>justice</a:t>
            </a:r>
            <a:r>
              <a:rPr lang="sv-SE" dirty="0"/>
              <a:t> and </a:t>
            </a:r>
            <a:r>
              <a:rPr lang="sv-SE" dirty="0" err="1"/>
              <a:t>reducing</a:t>
            </a:r>
            <a:r>
              <a:rPr lang="sv-SE" dirty="0"/>
              <a:t> </a:t>
            </a:r>
            <a:r>
              <a:rPr lang="sv-SE" dirty="0" err="1"/>
              <a:t>inequalities</a:t>
            </a:r>
            <a:r>
              <a:rPr lang="sv-SE" dirty="0"/>
              <a:t>;</a:t>
            </a:r>
          </a:p>
          <a:p>
            <a:pPr marL="514350" indent="-514350">
              <a:buFont typeface="+mj-lt"/>
              <a:buAutoNum type="arabicPeriod"/>
            </a:pPr>
            <a:r>
              <a:rPr lang="sv-SE" dirty="0" err="1"/>
              <a:t>One</a:t>
            </a:r>
            <a:r>
              <a:rPr lang="sv-SE" dirty="0"/>
              <a:t>-</a:t>
            </a:r>
            <a:r>
              <a:rPr lang="sv-SE" dirty="0" err="1"/>
              <a:t>size</a:t>
            </a:r>
            <a:r>
              <a:rPr lang="sv-SE" dirty="0"/>
              <a:t>-fits-all </a:t>
            </a:r>
            <a:r>
              <a:rPr lang="sv-SE" dirty="0" err="1"/>
              <a:t>policies</a:t>
            </a:r>
            <a:r>
              <a:rPr lang="sv-SE" dirty="0"/>
              <a:t> </a:t>
            </a:r>
            <a:r>
              <a:rPr lang="sv-SE" dirty="0" err="1"/>
              <a:t>should</a:t>
            </a:r>
            <a:r>
              <a:rPr lang="sv-SE" dirty="0"/>
              <a:t> not be promoted;</a:t>
            </a:r>
          </a:p>
          <a:p>
            <a:pPr marL="514350" indent="-514350">
              <a:buFont typeface="+mj-lt"/>
              <a:buAutoNum type="arabicPeriod"/>
            </a:pPr>
            <a:r>
              <a:rPr lang="sv-SE" dirty="0" err="1"/>
              <a:t>Recognize</a:t>
            </a:r>
            <a:r>
              <a:rPr lang="sv-SE" dirty="0"/>
              <a:t> the </a:t>
            </a:r>
            <a:r>
              <a:rPr lang="sv-SE" dirty="0" err="1"/>
              <a:t>need</a:t>
            </a:r>
            <a:r>
              <a:rPr lang="sv-SE" dirty="0"/>
              <a:t> for </a:t>
            </a:r>
            <a:r>
              <a:rPr lang="sv-SE" dirty="0" err="1"/>
              <a:t>structural</a:t>
            </a:r>
            <a:r>
              <a:rPr lang="sv-SE" dirty="0"/>
              <a:t> transformation </a:t>
            </a:r>
            <a:r>
              <a:rPr lang="sv-SE" dirty="0" err="1"/>
              <a:t>toward</a:t>
            </a:r>
            <a:r>
              <a:rPr lang="sv-SE" dirty="0"/>
              <a:t> </a:t>
            </a:r>
            <a:r>
              <a:rPr lang="sv-SE" dirty="0" err="1"/>
              <a:t>more</a:t>
            </a:r>
            <a:r>
              <a:rPr lang="sv-SE" dirty="0"/>
              <a:t> </a:t>
            </a:r>
            <a:r>
              <a:rPr lang="sv-SE" dirty="0" err="1"/>
              <a:t>energy-efficient</a:t>
            </a:r>
            <a:r>
              <a:rPr lang="sv-SE" dirty="0"/>
              <a:t> and less </a:t>
            </a:r>
            <a:r>
              <a:rPr lang="sv-SE" dirty="0" err="1"/>
              <a:t>carbon-emitting</a:t>
            </a:r>
            <a:r>
              <a:rPr lang="sv-SE" dirty="0"/>
              <a:t> </a:t>
            </a:r>
            <a:r>
              <a:rPr lang="sv-SE" dirty="0" err="1"/>
              <a:t>sectors</a:t>
            </a:r>
            <a:r>
              <a:rPr lang="sv-SE" dirty="0"/>
              <a:t>;</a:t>
            </a:r>
          </a:p>
          <a:p>
            <a:pPr marL="514350" indent="-514350">
              <a:buFont typeface="+mj-lt"/>
              <a:buAutoNum type="arabicPeriod"/>
            </a:pPr>
            <a:r>
              <a:rPr lang="sv-SE" dirty="0" err="1"/>
              <a:t>Greater</a:t>
            </a:r>
            <a:r>
              <a:rPr lang="sv-SE" dirty="0"/>
              <a:t> </a:t>
            </a:r>
            <a:r>
              <a:rPr lang="sv-SE" dirty="0" err="1"/>
              <a:t>role</a:t>
            </a:r>
            <a:r>
              <a:rPr lang="sv-SE" dirty="0"/>
              <a:t> for the State;</a:t>
            </a:r>
          </a:p>
          <a:p>
            <a:pPr marL="514350" indent="-514350">
              <a:buFont typeface="+mj-lt"/>
              <a:buAutoNum type="arabicPeriod"/>
            </a:pPr>
            <a:r>
              <a:rPr lang="sv-SE" dirty="0"/>
              <a:t>The international </a:t>
            </a:r>
            <a:r>
              <a:rPr lang="sv-SE" dirty="0" err="1"/>
              <a:t>community</a:t>
            </a:r>
            <a:r>
              <a:rPr lang="sv-SE" dirty="0"/>
              <a:t> </a:t>
            </a:r>
            <a:r>
              <a:rPr lang="sv-SE" dirty="0" err="1"/>
              <a:t>should</a:t>
            </a:r>
            <a:r>
              <a:rPr lang="sv-SE" dirty="0"/>
              <a:t> play a </a:t>
            </a:r>
            <a:r>
              <a:rPr lang="sv-SE" dirty="0" err="1"/>
              <a:t>key</a:t>
            </a:r>
            <a:r>
              <a:rPr lang="sv-SE" dirty="0"/>
              <a:t> </a:t>
            </a:r>
            <a:r>
              <a:rPr lang="sv-SE" dirty="0" err="1"/>
              <a:t>role</a:t>
            </a:r>
            <a:r>
              <a:rPr lang="sv-SE"/>
              <a:t>.       </a:t>
            </a:r>
            <a:endParaRPr lang="sv-SE" dirty="0"/>
          </a:p>
          <a:p>
            <a:pPr marL="514350" indent="-514350">
              <a:buFont typeface="+mj-lt"/>
              <a:buAutoNum type="arabicPeriod"/>
            </a:pPr>
            <a:endParaRPr lang="sv-SE" dirty="0"/>
          </a:p>
        </p:txBody>
      </p:sp>
    </p:spTree>
    <p:extLst>
      <p:ext uri="{BB962C8B-B14F-4D97-AF65-F5344CB8AC3E}">
        <p14:creationId xmlns:p14="http://schemas.microsoft.com/office/powerpoint/2010/main" val="62907705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pPr algn="l"/>
            <a:r>
              <a:rPr lang="sv-SE" sz="6000" b="1" dirty="0"/>
              <a:t>A </a:t>
            </a:r>
            <a:r>
              <a:rPr lang="sv-SE" sz="6000" b="1" i="1" dirty="0"/>
              <a:t>GLOBAL</a:t>
            </a:r>
            <a:r>
              <a:rPr lang="sv-SE" sz="6000" b="1" dirty="0"/>
              <a:t> CHALLENGE?</a:t>
            </a:r>
          </a:p>
        </p:txBody>
      </p:sp>
      <p:sp>
        <p:nvSpPr>
          <p:cNvPr id="3" name="Platshållare för innehåll 2"/>
          <p:cNvSpPr>
            <a:spLocks noGrp="1"/>
          </p:cNvSpPr>
          <p:nvPr>
            <p:ph idx="1"/>
          </p:nvPr>
        </p:nvSpPr>
        <p:spPr/>
        <p:txBody>
          <a:bodyPr>
            <a:normAutofit fontScale="92500" lnSpcReduction="10000"/>
          </a:bodyPr>
          <a:lstStyle/>
          <a:p>
            <a:r>
              <a:rPr lang="sv-SE" i="1" dirty="0" err="1"/>
              <a:t>Psychosocial</a:t>
            </a:r>
            <a:r>
              <a:rPr lang="sv-SE" i="1" dirty="0"/>
              <a:t> </a:t>
            </a:r>
            <a:r>
              <a:rPr lang="sv-SE" i="1" dirty="0" err="1"/>
              <a:t>factors</a:t>
            </a:r>
            <a:r>
              <a:rPr lang="sv-SE" i="1" dirty="0"/>
              <a:t> </a:t>
            </a:r>
            <a:r>
              <a:rPr lang="sv-SE" dirty="0" err="1"/>
              <a:t>include</a:t>
            </a:r>
            <a:r>
              <a:rPr lang="sv-SE" dirty="0"/>
              <a:t>: design and management of </a:t>
            </a:r>
            <a:r>
              <a:rPr lang="sv-SE" dirty="0" err="1"/>
              <a:t>work</a:t>
            </a:r>
            <a:r>
              <a:rPr lang="sv-SE" dirty="0"/>
              <a:t>, and </a:t>
            </a:r>
            <a:r>
              <a:rPr lang="sv-SE" dirty="0" err="1"/>
              <a:t>its</a:t>
            </a:r>
            <a:r>
              <a:rPr lang="sv-SE" dirty="0"/>
              <a:t> social and </a:t>
            </a:r>
            <a:r>
              <a:rPr lang="sv-SE" dirty="0" err="1"/>
              <a:t>organisational</a:t>
            </a:r>
            <a:r>
              <a:rPr lang="sv-SE" dirty="0"/>
              <a:t> </a:t>
            </a:r>
            <a:r>
              <a:rPr lang="sv-SE" dirty="0" err="1"/>
              <a:t>contexts</a:t>
            </a:r>
            <a:r>
              <a:rPr lang="sv-SE" dirty="0"/>
              <a:t> - </a:t>
            </a:r>
            <a:r>
              <a:rPr lang="sv-SE" dirty="0" err="1"/>
              <a:t>with</a:t>
            </a:r>
            <a:r>
              <a:rPr lang="sv-SE" dirty="0"/>
              <a:t> a potential for </a:t>
            </a:r>
            <a:r>
              <a:rPr lang="sv-SE" dirty="0" err="1"/>
              <a:t>causing</a:t>
            </a:r>
            <a:r>
              <a:rPr lang="sv-SE" dirty="0"/>
              <a:t> </a:t>
            </a:r>
            <a:r>
              <a:rPr lang="sv-SE" dirty="0" err="1"/>
              <a:t>psychological</a:t>
            </a:r>
            <a:r>
              <a:rPr lang="sv-SE" dirty="0"/>
              <a:t> or </a:t>
            </a:r>
            <a:r>
              <a:rPr lang="sv-SE" dirty="0" err="1"/>
              <a:t>physical</a:t>
            </a:r>
            <a:r>
              <a:rPr lang="sv-SE" dirty="0"/>
              <a:t> harm;</a:t>
            </a:r>
          </a:p>
          <a:p>
            <a:r>
              <a:rPr lang="sv-SE" dirty="0" err="1"/>
              <a:t>Work-related</a:t>
            </a:r>
            <a:r>
              <a:rPr lang="sv-SE" dirty="0"/>
              <a:t> stress and </a:t>
            </a:r>
            <a:r>
              <a:rPr lang="sv-SE" dirty="0" err="1"/>
              <a:t>workplace</a:t>
            </a:r>
            <a:r>
              <a:rPr lang="sv-SE" dirty="0"/>
              <a:t> </a:t>
            </a:r>
            <a:r>
              <a:rPr lang="sv-SE" dirty="0" err="1"/>
              <a:t>violence</a:t>
            </a:r>
            <a:r>
              <a:rPr lang="sv-SE" dirty="0"/>
              <a:t> </a:t>
            </a:r>
            <a:r>
              <a:rPr lang="sv-SE" dirty="0" err="1"/>
              <a:t>are</a:t>
            </a:r>
            <a:r>
              <a:rPr lang="sv-SE" dirty="0"/>
              <a:t> </a:t>
            </a:r>
            <a:r>
              <a:rPr lang="sv-SE" dirty="0" err="1"/>
              <a:t>associated</a:t>
            </a:r>
            <a:r>
              <a:rPr lang="sv-SE" dirty="0"/>
              <a:t> </a:t>
            </a:r>
            <a:r>
              <a:rPr lang="sv-SE" dirty="0" err="1"/>
              <a:t>with</a:t>
            </a:r>
            <a:r>
              <a:rPr lang="sv-SE" dirty="0"/>
              <a:t> </a:t>
            </a:r>
            <a:r>
              <a:rPr lang="sv-SE" dirty="0" err="1"/>
              <a:t>cardiovascular</a:t>
            </a:r>
            <a:r>
              <a:rPr lang="sv-SE" dirty="0"/>
              <a:t>, depressive and </a:t>
            </a:r>
            <a:r>
              <a:rPr lang="sv-SE" dirty="0" err="1"/>
              <a:t>musculoskeletal</a:t>
            </a:r>
            <a:r>
              <a:rPr lang="sv-SE" dirty="0"/>
              <a:t> </a:t>
            </a:r>
            <a:r>
              <a:rPr lang="sv-SE" dirty="0" err="1"/>
              <a:t>disease</a:t>
            </a:r>
            <a:r>
              <a:rPr lang="sv-SE" dirty="0"/>
              <a:t>;</a:t>
            </a:r>
          </a:p>
          <a:p>
            <a:r>
              <a:rPr lang="sv-SE" dirty="0" err="1"/>
              <a:t>Weak</a:t>
            </a:r>
            <a:r>
              <a:rPr lang="sv-SE" dirty="0"/>
              <a:t> </a:t>
            </a:r>
            <a:r>
              <a:rPr lang="sv-SE" dirty="0" err="1"/>
              <a:t>epidemiological</a:t>
            </a:r>
            <a:r>
              <a:rPr lang="sv-SE" dirty="0"/>
              <a:t>, </a:t>
            </a:r>
            <a:r>
              <a:rPr lang="sv-SE" dirty="0" err="1"/>
              <a:t>but</a:t>
            </a:r>
            <a:r>
              <a:rPr lang="sv-SE" dirty="0"/>
              <a:t> solid </a:t>
            </a:r>
            <a:r>
              <a:rPr lang="sv-SE" dirty="0" err="1"/>
              <a:t>circumstantial</a:t>
            </a:r>
            <a:r>
              <a:rPr lang="sv-SE" dirty="0"/>
              <a:t> </a:t>
            </a:r>
            <a:r>
              <a:rPr lang="sv-SE" dirty="0" err="1"/>
              <a:t>evidence</a:t>
            </a:r>
            <a:r>
              <a:rPr lang="sv-SE" dirty="0"/>
              <a:t> at the </a:t>
            </a:r>
            <a:r>
              <a:rPr lang="sv-SE" i="1" dirty="0"/>
              <a:t>global</a:t>
            </a:r>
            <a:r>
              <a:rPr lang="sv-SE" dirty="0"/>
              <a:t> </a:t>
            </a:r>
            <a:r>
              <a:rPr lang="sv-SE" dirty="0" err="1"/>
              <a:t>level</a:t>
            </a:r>
            <a:r>
              <a:rPr lang="sv-SE" dirty="0"/>
              <a:t>.</a:t>
            </a:r>
          </a:p>
          <a:p>
            <a:pPr marL="0" indent="0">
              <a:buNone/>
            </a:pPr>
            <a:r>
              <a:rPr lang="sv-SE" dirty="0"/>
              <a:t>                                                        (Leka et al., 2010) </a:t>
            </a:r>
          </a:p>
        </p:txBody>
      </p:sp>
    </p:spTree>
    <p:extLst>
      <p:ext uri="{BB962C8B-B14F-4D97-AF65-F5344CB8AC3E}">
        <p14:creationId xmlns:p14="http://schemas.microsoft.com/office/powerpoint/2010/main" val="222999968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t>ECONOMY, STRESS </a:t>
            </a:r>
            <a:r>
              <a:rPr lang="sv-SE" b="1"/>
              <a:t>AND HEALTH</a:t>
            </a:r>
            <a:endParaRPr lang="sv-SE" b="1" dirty="0"/>
          </a:p>
        </p:txBody>
      </p:sp>
      <p:sp>
        <p:nvSpPr>
          <p:cNvPr id="3" name="Platshållare för innehåll 2"/>
          <p:cNvSpPr>
            <a:spLocks noGrp="1"/>
          </p:cNvSpPr>
          <p:nvPr>
            <p:ph idx="1"/>
          </p:nvPr>
        </p:nvSpPr>
        <p:spPr/>
        <p:txBody>
          <a:bodyPr>
            <a:normAutofit fontScale="92500"/>
          </a:bodyPr>
          <a:lstStyle/>
          <a:p>
            <a:r>
              <a:rPr lang="sv-SE" sz="4800" dirty="0" err="1"/>
              <a:t>Numbers</a:t>
            </a:r>
            <a:r>
              <a:rPr lang="sv-SE" sz="4800" dirty="0"/>
              <a:t> do not </a:t>
            </a:r>
            <a:r>
              <a:rPr lang="sv-SE" sz="4800" dirty="0" err="1"/>
              <a:t>have</a:t>
            </a:r>
            <a:r>
              <a:rPr lang="sv-SE" sz="4800" dirty="0"/>
              <a:t> </a:t>
            </a:r>
            <a:r>
              <a:rPr lang="sv-SE" sz="4800" dirty="0" err="1"/>
              <a:t>any</a:t>
            </a:r>
            <a:r>
              <a:rPr lang="sv-SE" sz="4800" dirty="0"/>
              <a:t> emotions. Data do not </a:t>
            </a:r>
            <a:r>
              <a:rPr lang="sv-SE" sz="4800" dirty="0" err="1"/>
              <a:t>cry</a:t>
            </a:r>
            <a:r>
              <a:rPr lang="sv-SE" sz="4800" dirty="0"/>
              <a:t>. </a:t>
            </a:r>
            <a:r>
              <a:rPr lang="sv-SE" sz="4800" dirty="0" err="1"/>
              <a:t>Economic</a:t>
            </a:r>
            <a:r>
              <a:rPr lang="sv-SE" sz="4800" dirty="0"/>
              <a:t> statistics do not </a:t>
            </a:r>
            <a:r>
              <a:rPr lang="sv-SE" sz="4800" dirty="0" err="1"/>
              <a:t>bleed</a:t>
            </a:r>
            <a:r>
              <a:rPr lang="sv-SE" sz="4800" dirty="0"/>
              <a:t>.</a:t>
            </a:r>
          </a:p>
          <a:p>
            <a:r>
              <a:rPr lang="sv-SE" sz="4800" dirty="0" err="1"/>
              <a:t>But</a:t>
            </a:r>
            <a:r>
              <a:rPr lang="sv-SE" sz="4800" dirty="0"/>
              <a:t> human </a:t>
            </a:r>
            <a:r>
              <a:rPr lang="sv-SE" sz="4800" dirty="0" err="1"/>
              <a:t>beings</a:t>
            </a:r>
            <a:r>
              <a:rPr lang="sv-SE" sz="4800" dirty="0"/>
              <a:t> </a:t>
            </a:r>
            <a:r>
              <a:rPr lang="sv-SE" sz="4800" dirty="0" err="1"/>
              <a:t>feel</a:t>
            </a:r>
            <a:r>
              <a:rPr lang="sv-SE" sz="4800" dirty="0"/>
              <a:t> pain. </a:t>
            </a:r>
            <a:r>
              <a:rPr lang="sv-SE" sz="4800" dirty="0" err="1"/>
              <a:t>They</a:t>
            </a:r>
            <a:r>
              <a:rPr lang="sv-SE" sz="4800" dirty="0"/>
              <a:t> get sick. </a:t>
            </a:r>
            <a:r>
              <a:rPr lang="sv-SE" sz="4800" dirty="0" err="1"/>
              <a:t>They</a:t>
            </a:r>
            <a:r>
              <a:rPr lang="sv-SE" sz="4800" dirty="0"/>
              <a:t> </a:t>
            </a:r>
            <a:r>
              <a:rPr lang="sv-SE" sz="4800" dirty="0" err="1"/>
              <a:t>suffer</a:t>
            </a:r>
            <a:r>
              <a:rPr lang="sv-SE" sz="4800" dirty="0"/>
              <a:t>. </a:t>
            </a:r>
            <a:r>
              <a:rPr lang="sv-SE" sz="4800" dirty="0" err="1"/>
              <a:t>They</a:t>
            </a:r>
            <a:r>
              <a:rPr lang="sv-SE" sz="4800" dirty="0"/>
              <a:t> </a:t>
            </a:r>
            <a:r>
              <a:rPr lang="sv-SE" sz="4800" dirty="0" err="1"/>
              <a:t>die</a:t>
            </a:r>
            <a:r>
              <a:rPr lang="sv-SE" sz="4800" dirty="0"/>
              <a:t>. </a:t>
            </a:r>
          </a:p>
          <a:p>
            <a:endParaRPr lang="sv-SE" dirty="0"/>
          </a:p>
        </p:txBody>
      </p:sp>
    </p:spTree>
    <p:extLst>
      <p:ext uri="{BB962C8B-B14F-4D97-AF65-F5344CB8AC3E}">
        <p14:creationId xmlns:p14="http://schemas.microsoft.com/office/powerpoint/2010/main" val="5477370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95536" y="116632"/>
            <a:ext cx="8229600" cy="1143000"/>
          </a:xfrm>
        </p:spPr>
        <p:txBody>
          <a:bodyPr>
            <a:normAutofit/>
          </a:bodyPr>
          <a:lstStyle/>
          <a:p>
            <a:r>
              <a:rPr lang="sv-SE" sz="2400" b="1" dirty="0"/>
              <a:t>FIFTH EUROPEAN WORKING CONDITIONS SURVEY (EU27)</a:t>
            </a:r>
          </a:p>
        </p:txBody>
      </p:sp>
      <p:sp>
        <p:nvSpPr>
          <p:cNvPr id="3" name="Platshållare för innehåll 2"/>
          <p:cNvSpPr>
            <a:spLocks noGrp="1"/>
          </p:cNvSpPr>
          <p:nvPr>
            <p:ph idx="1"/>
          </p:nvPr>
        </p:nvSpPr>
        <p:spPr>
          <a:xfrm>
            <a:off x="539552" y="1124744"/>
            <a:ext cx="8147248" cy="5001419"/>
          </a:xfrm>
        </p:spPr>
        <p:txBody>
          <a:bodyPr>
            <a:noAutofit/>
          </a:bodyPr>
          <a:lstStyle/>
          <a:p>
            <a:r>
              <a:rPr lang="en-US" sz="2400" dirty="0"/>
              <a:t>Psychosocial dimensions are a </a:t>
            </a:r>
            <a:r>
              <a:rPr lang="en-US" sz="2400" i="1" dirty="0"/>
              <a:t>decisive</a:t>
            </a:r>
            <a:r>
              <a:rPr lang="en-US" sz="2400" dirty="0"/>
              <a:t> factor, and not only in cases of anxiety or depression.</a:t>
            </a:r>
          </a:p>
          <a:p>
            <a:r>
              <a:rPr lang="en-US" sz="2400" dirty="0"/>
              <a:t> High ‘</a:t>
            </a:r>
            <a:r>
              <a:rPr lang="en-US" sz="2400" i="1" dirty="0"/>
              <a:t>psychological demand</a:t>
            </a:r>
            <a:r>
              <a:rPr lang="en-US" sz="2400" dirty="0"/>
              <a:t>’ increases musculoskeletal diseases among white-collar workers; high ‘</a:t>
            </a:r>
            <a:r>
              <a:rPr lang="en-US" sz="2400" i="1" dirty="0"/>
              <a:t>skill discretion</a:t>
            </a:r>
            <a:r>
              <a:rPr lang="en-US" sz="2400" dirty="0"/>
              <a:t>’ decreases them among all workers, while ‘</a:t>
            </a:r>
            <a:r>
              <a:rPr lang="en-US" sz="2400" i="1" dirty="0"/>
              <a:t>decision authority</a:t>
            </a:r>
            <a:r>
              <a:rPr lang="en-US" sz="2400" dirty="0"/>
              <a:t>’ increases them for both blue-collar and white-collar workers. </a:t>
            </a:r>
          </a:p>
          <a:p>
            <a:r>
              <a:rPr lang="en-US" sz="2400" dirty="0"/>
              <a:t>The positive role of </a:t>
            </a:r>
            <a:r>
              <a:rPr lang="en-US" sz="2400" i="1" dirty="0"/>
              <a:t>rewards</a:t>
            </a:r>
            <a:r>
              <a:rPr lang="en-US" sz="2400" dirty="0"/>
              <a:t> emerges as a protective factor for all health outcomes considered, and also decreases work accidents among all groups of workers.</a:t>
            </a:r>
          </a:p>
          <a:p>
            <a:r>
              <a:rPr lang="en-US" sz="2400" dirty="0"/>
              <a:t> Work accidents – together with musculoskeletal disease – also show clear associations with many physical hazards, such as environmental hazards, and awkward working postures. </a:t>
            </a:r>
            <a:endParaRPr lang="sv-SE" sz="2400" dirty="0"/>
          </a:p>
        </p:txBody>
      </p:sp>
    </p:spTree>
    <p:extLst>
      <p:ext uri="{BB962C8B-B14F-4D97-AF65-F5344CB8AC3E}">
        <p14:creationId xmlns:p14="http://schemas.microsoft.com/office/powerpoint/2010/main" val="370778972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latshållare för sidfot 3"/>
          <p:cNvSpPr>
            <a:spLocks noGrp="1"/>
          </p:cNvSpPr>
          <p:nvPr>
            <p:ph type="ftr" sz="quarter" idx="10"/>
          </p:nvPr>
        </p:nvSpPr>
        <p:spPr>
          <a:noFill/>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6pPr>
            <a:lvl7pPr marL="29718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7pPr>
            <a:lvl8pPr marL="34290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8pPr>
            <a:lvl9pPr marL="38862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9pPr>
          </a:lstStyle>
          <a:p>
            <a:pPr algn="ctr"/>
            <a:endParaRPr lang="en-GB" altLang="sv-SE" sz="1400">
              <a:solidFill>
                <a:srgbClr val="000000"/>
              </a:solidFill>
            </a:endParaRPr>
          </a:p>
          <a:p>
            <a:r>
              <a:rPr lang="en-GB" altLang="sv-SE" sz="800">
                <a:solidFill>
                  <a:srgbClr val="FFFFFF"/>
                </a:solidFill>
              </a:rPr>
              <a:t>Lennart Levi</a:t>
            </a:r>
            <a:endParaRPr lang="en-GB" altLang="sv-SE" sz="1400">
              <a:solidFill>
                <a:srgbClr val="000000"/>
              </a:solidFill>
            </a:endParaRPr>
          </a:p>
        </p:txBody>
      </p:sp>
      <p:sp>
        <p:nvSpPr>
          <p:cNvPr id="8195" name="AutoShape 2" descr="70 %"/>
          <p:cNvSpPr>
            <a:spLocks noChangeArrowheads="1"/>
          </p:cNvSpPr>
          <p:nvPr/>
        </p:nvSpPr>
        <p:spPr bwMode="auto">
          <a:xfrm>
            <a:off x="3578225" y="3962400"/>
            <a:ext cx="1595438" cy="1584325"/>
          </a:xfrm>
          <a:prstGeom prst="cube">
            <a:avLst>
              <a:gd name="adj" fmla="val 25000"/>
            </a:avLst>
          </a:prstGeom>
          <a:pattFill prst="pct70">
            <a:fgClr>
              <a:srgbClr val="FFFF99"/>
            </a:fgClr>
            <a:bgClr>
              <a:srgbClr val="CC0000"/>
            </a:bgClr>
          </a:pattFill>
          <a:ln w="9525">
            <a:solidFill>
              <a:srgbClr val="FFFF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6pPr>
            <a:lvl7pPr marL="29718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7pPr>
            <a:lvl8pPr marL="34290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8pPr>
            <a:lvl9pPr marL="38862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9pPr>
          </a:lstStyle>
          <a:p>
            <a:pPr eaLnBrk="0" fontAlgn="base" hangingPunct="0">
              <a:spcBef>
                <a:spcPct val="20000"/>
              </a:spcBef>
              <a:spcAft>
                <a:spcPct val="0"/>
              </a:spcAft>
              <a:buClr>
                <a:srgbClr val="000066"/>
              </a:buClr>
              <a:buFont typeface="Wingdings" pitchFamily="2" charset="2"/>
              <a:buNone/>
            </a:pPr>
            <a:endParaRPr lang="sv-SE" altLang="sv-SE">
              <a:solidFill>
                <a:srgbClr val="000000"/>
              </a:solidFill>
            </a:endParaRPr>
          </a:p>
        </p:txBody>
      </p:sp>
      <p:sp>
        <p:nvSpPr>
          <p:cNvPr id="8196" name="Rectangle 3"/>
          <p:cNvSpPr>
            <a:spLocks noGrp="1" noChangeArrowheads="1"/>
          </p:cNvSpPr>
          <p:nvPr>
            <p:ph type="title"/>
          </p:nvPr>
        </p:nvSpPr>
        <p:spPr bwMode="auto">
          <a:xfrm>
            <a:off x="614363" y="457200"/>
            <a:ext cx="7772400" cy="4572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a:r>
              <a:rPr lang="sv-SE" altLang="sv-SE" sz="3600" b="1">
                <a:solidFill>
                  <a:srgbClr val="FFFF99"/>
                </a:solidFill>
                <a:latin typeface="Arial" charset="0"/>
              </a:rPr>
              <a:t>”Demand-control-support”-model</a:t>
            </a:r>
            <a:endParaRPr lang="sv-SE" altLang="sv-SE" sz="3200">
              <a:latin typeface="Arial" charset="0"/>
            </a:endParaRPr>
          </a:p>
        </p:txBody>
      </p:sp>
      <p:sp>
        <p:nvSpPr>
          <p:cNvPr id="8197" name="AutoShape 4"/>
          <p:cNvSpPr>
            <a:spLocks noChangeArrowheads="1"/>
          </p:cNvSpPr>
          <p:nvPr/>
        </p:nvSpPr>
        <p:spPr bwMode="auto">
          <a:xfrm>
            <a:off x="2443163" y="2438400"/>
            <a:ext cx="3124200" cy="3124200"/>
          </a:xfrm>
          <a:prstGeom prst="cube">
            <a:avLst>
              <a:gd name="adj" fmla="val 25000"/>
            </a:avLst>
          </a:prstGeom>
          <a:noFill/>
          <a:ln w="9525">
            <a:solidFill>
              <a:srgbClr val="FFFF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6pPr>
            <a:lvl7pPr marL="29718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7pPr>
            <a:lvl8pPr marL="34290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8pPr>
            <a:lvl9pPr marL="38862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9pPr>
          </a:lstStyle>
          <a:p>
            <a:pPr eaLnBrk="0" fontAlgn="base" hangingPunct="0">
              <a:spcBef>
                <a:spcPct val="20000"/>
              </a:spcBef>
              <a:spcAft>
                <a:spcPct val="0"/>
              </a:spcAft>
              <a:buClr>
                <a:srgbClr val="000066"/>
              </a:buClr>
              <a:buFont typeface="Wingdings" pitchFamily="2" charset="2"/>
              <a:buNone/>
            </a:pPr>
            <a:endParaRPr lang="sv-SE" altLang="sv-SE">
              <a:solidFill>
                <a:srgbClr val="000000"/>
              </a:solidFill>
            </a:endParaRPr>
          </a:p>
        </p:txBody>
      </p:sp>
      <p:sp>
        <p:nvSpPr>
          <p:cNvPr id="8198" name="Line 5"/>
          <p:cNvSpPr>
            <a:spLocks noChangeShapeType="1"/>
          </p:cNvSpPr>
          <p:nvPr/>
        </p:nvSpPr>
        <p:spPr bwMode="auto">
          <a:xfrm>
            <a:off x="2438400" y="4352925"/>
            <a:ext cx="2354263" cy="0"/>
          </a:xfrm>
          <a:prstGeom prst="line">
            <a:avLst/>
          </a:prstGeom>
          <a:noFill/>
          <a:ln w="952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20000"/>
              </a:spcBef>
              <a:spcAft>
                <a:spcPct val="0"/>
              </a:spcAft>
              <a:buClr>
                <a:srgbClr val="000066"/>
              </a:buClr>
              <a:buFont typeface="Wingdings" pitchFamily="2" charset="2"/>
              <a:buNone/>
            </a:pPr>
            <a:endParaRPr lang="sv-SE" sz="2400">
              <a:solidFill>
                <a:srgbClr val="000000"/>
              </a:solidFill>
              <a:latin typeface="Arial" charset="0"/>
            </a:endParaRPr>
          </a:p>
        </p:txBody>
      </p:sp>
      <p:sp>
        <p:nvSpPr>
          <p:cNvPr id="8199" name="Line 6"/>
          <p:cNvSpPr>
            <a:spLocks noChangeShapeType="1"/>
          </p:cNvSpPr>
          <p:nvPr/>
        </p:nvSpPr>
        <p:spPr bwMode="auto">
          <a:xfrm>
            <a:off x="2852738" y="2819400"/>
            <a:ext cx="2354262" cy="0"/>
          </a:xfrm>
          <a:prstGeom prst="line">
            <a:avLst/>
          </a:prstGeom>
          <a:noFill/>
          <a:ln w="952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20000"/>
              </a:spcBef>
              <a:spcAft>
                <a:spcPct val="0"/>
              </a:spcAft>
              <a:buClr>
                <a:srgbClr val="000066"/>
              </a:buClr>
              <a:buFont typeface="Wingdings" pitchFamily="2" charset="2"/>
              <a:buNone/>
            </a:pPr>
            <a:endParaRPr lang="sv-SE" sz="2400">
              <a:solidFill>
                <a:srgbClr val="000000"/>
              </a:solidFill>
              <a:latin typeface="Arial" charset="0"/>
            </a:endParaRPr>
          </a:p>
        </p:txBody>
      </p:sp>
      <p:sp>
        <p:nvSpPr>
          <p:cNvPr id="8200" name="Line 7"/>
          <p:cNvSpPr>
            <a:spLocks noChangeShapeType="1"/>
          </p:cNvSpPr>
          <p:nvPr/>
        </p:nvSpPr>
        <p:spPr bwMode="auto">
          <a:xfrm flipV="1">
            <a:off x="3581400" y="2438400"/>
            <a:ext cx="762000" cy="762000"/>
          </a:xfrm>
          <a:prstGeom prst="line">
            <a:avLst/>
          </a:prstGeom>
          <a:noFill/>
          <a:ln w="952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20000"/>
              </a:spcBef>
              <a:spcAft>
                <a:spcPct val="0"/>
              </a:spcAft>
              <a:buClr>
                <a:srgbClr val="000066"/>
              </a:buClr>
              <a:buFont typeface="Wingdings" pitchFamily="2" charset="2"/>
              <a:buNone/>
            </a:pPr>
            <a:endParaRPr lang="sv-SE" sz="2400">
              <a:solidFill>
                <a:srgbClr val="000000"/>
              </a:solidFill>
              <a:latin typeface="Arial" charset="0"/>
            </a:endParaRPr>
          </a:p>
        </p:txBody>
      </p:sp>
      <p:sp>
        <p:nvSpPr>
          <p:cNvPr id="8201" name="Line 8"/>
          <p:cNvSpPr>
            <a:spLocks noChangeShapeType="1"/>
          </p:cNvSpPr>
          <p:nvPr/>
        </p:nvSpPr>
        <p:spPr bwMode="auto">
          <a:xfrm>
            <a:off x="3581400" y="3200400"/>
            <a:ext cx="0" cy="2362200"/>
          </a:xfrm>
          <a:prstGeom prst="line">
            <a:avLst/>
          </a:prstGeom>
          <a:noFill/>
          <a:ln w="952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20000"/>
              </a:spcBef>
              <a:spcAft>
                <a:spcPct val="0"/>
              </a:spcAft>
              <a:buClr>
                <a:srgbClr val="000066"/>
              </a:buClr>
              <a:buFont typeface="Wingdings" pitchFamily="2" charset="2"/>
              <a:buNone/>
            </a:pPr>
            <a:endParaRPr lang="sv-SE" sz="2400">
              <a:solidFill>
                <a:srgbClr val="000000"/>
              </a:solidFill>
              <a:latin typeface="Arial" charset="0"/>
            </a:endParaRPr>
          </a:p>
        </p:txBody>
      </p:sp>
      <p:sp>
        <p:nvSpPr>
          <p:cNvPr id="8202" name="Line 9"/>
          <p:cNvSpPr>
            <a:spLocks noChangeShapeType="1"/>
          </p:cNvSpPr>
          <p:nvPr/>
        </p:nvSpPr>
        <p:spPr bwMode="auto">
          <a:xfrm>
            <a:off x="5181600" y="2838450"/>
            <a:ext cx="0" cy="2362200"/>
          </a:xfrm>
          <a:prstGeom prst="line">
            <a:avLst/>
          </a:prstGeom>
          <a:noFill/>
          <a:ln w="952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20000"/>
              </a:spcBef>
              <a:spcAft>
                <a:spcPct val="0"/>
              </a:spcAft>
              <a:buClr>
                <a:srgbClr val="000066"/>
              </a:buClr>
              <a:buFont typeface="Wingdings" pitchFamily="2" charset="2"/>
              <a:buNone/>
            </a:pPr>
            <a:endParaRPr lang="sv-SE" sz="2400">
              <a:solidFill>
                <a:srgbClr val="000000"/>
              </a:solidFill>
              <a:latin typeface="Arial" charset="0"/>
            </a:endParaRPr>
          </a:p>
        </p:txBody>
      </p:sp>
      <p:sp>
        <p:nvSpPr>
          <p:cNvPr id="8203" name="Line 10"/>
          <p:cNvSpPr>
            <a:spLocks noChangeShapeType="1"/>
          </p:cNvSpPr>
          <p:nvPr/>
        </p:nvSpPr>
        <p:spPr bwMode="auto">
          <a:xfrm flipV="1">
            <a:off x="4800600" y="3657600"/>
            <a:ext cx="762000" cy="685800"/>
          </a:xfrm>
          <a:prstGeom prst="line">
            <a:avLst/>
          </a:prstGeom>
          <a:noFill/>
          <a:ln w="9525">
            <a:solidFill>
              <a:srgbClr val="FFFF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20000"/>
              </a:spcBef>
              <a:spcAft>
                <a:spcPct val="0"/>
              </a:spcAft>
              <a:buClr>
                <a:srgbClr val="000066"/>
              </a:buClr>
              <a:buFont typeface="Wingdings" pitchFamily="2" charset="2"/>
              <a:buNone/>
            </a:pPr>
            <a:endParaRPr lang="sv-SE" sz="2400">
              <a:solidFill>
                <a:srgbClr val="000000"/>
              </a:solidFill>
              <a:latin typeface="Arial" charset="0"/>
            </a:endParaRPr>
          </a:p>
        </p:txBody>
      </p:sp>
      <p:sp>
        <p:nvSpPr>
          <p:cNvPr id="8204" name="Text Box 11"/>
          <p:cNvSpPr txBox="1">
            <a:spLocks noChangeArrowheads="1"/>
          </p:cNvSpPr>
          <p:nvPr/>
        </p:nvSpPr>
        <p:spPr bwMode="auto">
          <a:xfrm>
            <a:off x="5729288" y="3449638"/>
            <a:ext cx="116363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6pPr>
            <a:lvl7pPr marL="29718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7pPr>
            <a:lvl8pPr marL="34290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8pPr>
            <a:lvl9pPr marL="38862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9pPr>
          </a:lstStyle>
          <a:p>
            <a:pPr eaLnBrk="0" fontAlgn="base" hangingPunct="0">
              <a:spcBef>
                <a:spcPct val="20000"/>
              </a:spcBef>
              <a:spcAft>
                <a:spcPct val="0"/>
              </a:spcAft>
              <a:buClr>
                <a:srgbClr val="000066"/>
              </a:buClr>
              <a:buFont typeface="Wingdings" pitchFamily="2" charset="2"/>
              <a:buNone/>
            </a:pPr>
            <a:r>
              <a:rPr lang="sv-SE" altLang="sv-SE" sz="1600" b="1" i="1">
                <a:solidFill>
                  <a:srgbClr val="FF0000"/>
                </a:solidFill>
              </a:rPr>
              <a:t>SUPPORT</a:t>
            </a:r>
            <a:endParaRPr lang="sv-SE" altLang="sv-SE">
              <a:solidFill>
                <a:srgbClr val="FF0000"/>
              </a:solidFill>
            </a:endParaRPr>
          </a:p>
        </p:txBody>
      </p:sp>
      <p:sp>
        <p:nvSpPr>
          <p:cNvPr id="8205" name="Text Box 12"/>
          <p:cNvSpPr txBox="1">
            <a:spLocks noChangeArrowheads="1"/>
          </p:cNvSpPr>
          <p:nvPr/>
        </p:nvSpPr>
        <p:spPr bwMode="auto">
          <a:xfrm>
            <a:off x="1143000" y="2547938"/>
            <a:ext cx="11874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6pPr>
            <a:lvl7pPr marL="29718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7pPr>
            <a:lvl8pPr marL="34290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8pPr>
            <a:lvl9pPr marL="38862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9pPr>
          </a:lstStyle>
          <a:p>
            <a:pPr eaLnBrk="0" fontAlgn="base" hangingPunct="0">
              <a:spcBef>
                <a:spcPct val="20000"/>
              </a:spcBef>
              <a:spcAft>
                <a:spcPct val="0"/>
              </a:spcAft>
              <a:buClr>
                <a:srgbClr val="000066"/>
              </a:buClr>
              <a:buFont typeface="Wingdings" pitchFamily="2" charset="2"/>
              <a:buNone/>
            </a:pPr>
            <a:r>
              <a:rPr lang="sv-SE" altLang="sv-SE" sz="1600" b="1" i="1">
                <a:solidFill>
                  <a:srgbClr val="FF0000"/>
                </a:solidFill>
              </a:rPr>
              <a:t>CONTROL</a:t>
            </a:r>
            <a:endParaRPr lang="sv-SE" altLang="sv-SE">
              <a:solidFill>
                <a:srgbClr val="FF0000"/>
              </a:solidFill>
            </a:endParaRPr>
          </a:p>
        </p:txBody>
      </p:sp>
      <p:sp>
        <p:nvSpPr>
          <p:cNvPr id="8206" name="Text Box 13"/>
          <p:cNvSpPr txBox="1">
            <a:spLocks noChangeArrowheads="1"/>
          </p:cNvSpPr>
          <p:nvPr/>
        </p:nvSpPr>
        <p:spPr bwMode="auto">
          <a:xfrm>
            <a:off x="3365500" y="1905000"/>
            <a:ext cx="19970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6pPr>
            <a:lvl7pPr marL="29718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7pPr>
            <a:lvl8pPr marL="34290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8pPr>
            <a:lvl9pPr marL="38862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9pPr>
          </a:lstStyle>
          <a:p>
            <a:pPr algn="ctr" eaLnBrk="0" fontAlgn="base" hangingPunct="0">
              <a:spcBef>
                <a:spcPct val="20000"/>
              </a:spcBef>
              <a:spcAft>
                <a:spcPct val="0"/>
              </a:spcAft>
              <a:buClr>
                <a:srgbClr val="000066"/>
              </a:buClr>
              <a:buFont typeface="Wingdings" pitchFamily="2" charset="2"/>
              <a:buNone/>
            </a:pPr>
            <a:r>
              <a:rPr lang="sv-SE" altLang="sv-SE" sz="1600" i="1">
                <a:solidFill>
                  <a:srgbClr val="FFFFCC"/>
                </a:solidFill>
              </a:rPr>
              <a:t> low  </a:t>
            </a:r>
            <a:r>
              <a:rPr lang="sv-SE" altLang="sv-SE" sz="1600" b="1" i="1">
                <a:solidFill>
                  <a:srgbClr val="FF0000"/>
                </a:solidFill>
              </a:rPr>
              <a:t>DEMAND</a:t>
            </a:r>
            <a:r>
              <a:rPr lang="sv-SE" altLang="sv-SE" sz="1600" i="1">
                <a:solidFill>
                  <a:srgbClr val="FFFFCC"/>
                </a:solidFill>
              </a:rPr>
              <a:t>  </a:t>
            </a:r>
            <a:r>
              <a:rPr lang="sv-SE" altLang="sv-SE" sz="1400" i="1">
                <a:solidFill>
                  <a:srgbClr val="FFFFCC"/>
                </a:solidFill>
              </a:rPr>
              <a:t>high</a:t>
            </a:r>
            <a:endParaRPr lang="sv-SE" altLang="sv-SE">
              <a:solidFill>
                <a:srgbClr val="FFFFCC"/>
              </a:solidFill>
            </a:endParaRPr>
          </a:p>
        </p:txBody>
      </p:sp>
      <p:sp>
        <p:nvSpPr>
          <p:cNvPr id="8207" name="Text Box 14"/>
          <p:cNvSpPr txBox="1">
            <a:spLocks noChangeArrowheads="1"/>
          </p:cNvSpPr>
          <p:nvPr/>
        </p:nvSpPr>
        <p:spPr bwMode="auto">
          <a:xfrm>
            <a:off x="1671638" y="2895600"/>
            <a:ext cx="450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6pPr>
            <a:lvl7pPr marL="29718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7pPr>
            <a:lvl8pPr marL="34290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8pPr>
            <a:lvl9pPr marL="38862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9pPr>
          </a:lstStyle>
          <a:p>
            <a:pPr eaLnBrk="0" fontAlgn="base" hangingPunct="0">
              <a:spcBef>
                <a:spcPct val="20000"/>
              </a:spcBef>
              <a:spcAft>
                <a:spcPct val="0"/>
              </a:spcAft>
              <a:buClr>
                <a:srgbClr val="000066"/>
              </a:buClr>
              <a:buFont typeface="Wingdings" pitchFamily="2" charset="2"/>
              <a:buNone/>
            </a:pPr>
            <a:r>
              <a:rPr lang="sv-SE" altLang="sv-SE" sz="1400" i="1">
                <a:solidFill>
                  <a:srgbClr val="FFFFCC"/>
                </a:solidFill>
              </a:rPr>
              <a:t>low</a:t>
            </a:r>
            <a:endParaRPr lang="sv-SE" altLang="sv-SE">
              <a:solidFill>
                <a:srgbClr val="FFFFCC"/>
              </a:solidFill>
            </a:endParaRPr>
          </a:p>
        </p:txBody>
      </p:sp>
      <p:sp>
        <p:nvSpPr>
          <p:cNvPr id="8208" name="Text Box 15"/>
          <p:cNvSpPr txBox="1">
            <a:spLocks noChangeArrowheads="1"/>
          </p:cNvSpPr>
          <p:nvPr/>
        </p:nvSpPr>
        <p:spPr bwMode="auto">
          <a:xfrm>
            <a:off x="2259013" y="2362200"/>
            <a:ext cx="5191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6pPr>
            <a:lvl7pPr marL="29718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7pPr>
            <a:lvl8pPr marL="34290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8pPr>
            <a:lvl9pPr marL="38862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9pPr>
          </a:lstStyle>
          <a:p>
            <a:pPr eaLnBrk="0" fontAlgn="base" hangingPunct="0">
              <a:spcBef>
                <a:spcPct val="20000"/>
              </a:spcBef>
              <a:spcAft>
                <a:spcPct val="0"/>
              </a:spcAft>
              <a:buClr>
                <a:srgbClr val="000066"/>
              </a:buClr>
              <a:buFont typeface="Wingdings" pitchFamily="2" charset="2"/>
              <a:buNone/>
            </a:pPr>
            <a:r>
              <a:rPr lang="sv-SE" altLang="sv-SE" sz="1400" i="1">
                <a:solidFill>
                  <a:srgbClr val="FFFFCC"/>
                </a:solidFill>
              </a:rPr>
              <a:t>high</a:t>
            </a:r>
            <a:endParaRPr lang="sv-SE" altLang="sv-SE">
              <a:solidFill>
                <a:srgbClr val="FFFFCC"/>
              </a:solidFill>
            </a:endParaRPr>
          </a:p>
        </p:txBody>
      </p:sp>
      <p:sp>
        <p:nvSpPr>
          <p:cNvPr id="8209" name="Text Box 16"/>
          <p:cNvSpPr txBox="1">
            <a:spLocks noChangeArrowheads="1"/>
          </p:cNvSpPr>
          <p:nvPr/>
        </p:nvSpPr>
        <p:spPr bwMode="auto">
          <a:xfrm>
            <a:off x="5738813" y="2947988"/>
            <a:ext cx="5191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6pPr>
            <a:lvl7pPr marL="29718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7pPr>
            <a:lvl8pPr marL="34290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8pPr>
            <a:lvl9pPr marL="38862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9pPr>
          </a:lstStyle>
          <a:p>
            <a:pPr eaLnBrk="0" fontAlgn="base" hangingPunct="0">
              <a:spcBef>
                <a:spcPct val="20000"/>
              </a:spcBef>
              <a:spcAft>
                <a:spcPct val="0"/>
              </a:spcAft>
              <a:buClr>
                <a:srgbClr val="000066"/>
              </a:buClr>
              <a:buFont typeface="Wingdings" pitchFamily="2" charset="2"/>
              <a:buNone/>
            </a:pPr>
            <a:r>
              <a:rPr lang="sv-SE" altLang="sv-SE" sz="1400" i="1">
                <a:solidFill>
                  <a:srgbClr val="FFFFCC"/>
                </a:solidFill>
              </a:rPr>
              <a:t>high</a:t>
            </a:r>
            <a:endParaRPr lang="sv-SE" altLang="sv-SE">
              <a:solidFill>
                <a:srgbClr val="FFFFCC"/>
              </a:solidFill>
            </a:endParaRPr>
          </a:p>
        </p:txBody>
      </p:sp>
      <p:sp>
        <p:nvSpPr>
          <p:cNvPr id="8210" name="Text Box 17"/>
          <p:cNvSpPr txBox="1">
            <a:spLocks noChangeArrowheads="1"/>
          </p:cNvSpPr>
          <p:nvPr/>
        </p:nvSpPr>
        <p:spPr bwMode="auto">
          <a:xfrm>
            <a:off x="5783263" y="4081463"/>
            <a:ext cx="450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6pPr>
            <a:lvl7pPr marL="29718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7pPr>
            <a:lvl8pPr marL="34290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8pPr>
            <a:lvl9pPr marL="38862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9pPr>
          </a:lstStyle>
          <a:p>
            <a:pPr eaLnBrk="0" fontAlgn="base" hangingPunct="0">
              <a:spcBef>
                <a:spcPct val="20000"/>
              </a:spcBef>
              <a:spcAft>
                <a:spcPct val="0"/>
              </a:spcAft>
              <a:buClr>
                <a:srgbClr val="000066"/>
              </a:buClr>
              <a:buFont typeface="Wingdings" pitchFamily="2" charset="2"/>
              <a:buNone/>
            </a:pPr>
            <a:r>
              <a:rPr lang="sv-SE" altLang="sv-SE" sz="1400" i="1">
                <a:solidFill>
                  <a:srgbClr val="FFFFCC"/>
                </a:solidFill>
              </a:rPr>
              <a:t>low</a:t>
            </a:r>
            <a:endParaRPr lang="sv-SE" altLang="sv-SE">
              <a:solidFill>
                <a:srgbClr val="FFFFCC"/>
              </a:solidFill>
            </a:endParaRPr>
          </a:p>
        </p:txBody>
      </p:sp>
      <p:sp>
        <p:nvSpPr>
          <p:cNvPr id="8211" name="Text Box 18"/>
          <p:cNvSpPr txBox="1">
            <a:spLocks noChangeArrowheads="1"/>
          </p:cNvSpPr>
          <p:nvPr/>
        </p:nvSpPr>
        <p:spPr bwMode="auto">
          <a:xfrm>
            <a:off x="3171825" y="2439988"/>
            <a:ext cx="8493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6pPr>
            <a:lvl7pPr marL="29718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7pPr>
            <a:lvl8pPr marL="34290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8pPr>
            <a:lvl9pPr marL="38862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9pPr>
          </a:lstStyle>
          <a:p>
            <a:pPr eaLnBrk="0" fontAlgn="base" hangingPunct="0">
              <a:spcBef>
                <a:spcPct val="20000"/>
              </a:spcBef>
              <a:spcAft>
                <a:spcPct val="0"/>
              </a:spcAft>
              <a:buClr>
                <a:srgbClr val="000066"/>
              </a:buClr>
              <a:buFont typeface="Wingdings" pitchFamily="2" charset="2"/>
              <a:buNone/>
            </a:pPr>
            <a:r>
              <a:rPr lang="sv-SE" altLang="sv-SE" sz="1600" i="1">
                <a:solidFill>
                  <a:srgbClr val="FFFFCC"/>
                </a:solidFill>
              </a:rPr>
              <a:t>relaxed</a:t>
            </a:r>
            <a:endParaRPr lang="sv-SE" altLang="sv-SE">
              <a:solidFill>
                <a:srgbClr val="FFFFCC"/>
              </a:solidFill>
            </a:endParaRPr>
          </a:p>
        </p:txBody>
      </p:sp>
      <p:sp>
        <p:nvSpPr>
          <p:cNvPr id="8212" name="Text Box 19"/>
          <p:cNvSpPr txBox="1">
            <a:spLocks noChangeArrowheads="1"/>
          </p:cNvSpPr>
          <p:nvPr/>
        </p:nvSpPr>
        <p:spPr bwMode="auto">
          <a:xfrm>
            <a:off x="4498975" y="2438400"/>
            <a:ext cx="7143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6pPr>
            <a:lvl7pPr marL="29718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7pPr>
            <a:lvl8pPr marL="34290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8pPr>
            <a:lvl9pPr marL="38862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9pPr>
          </a:lstStyle>
          <a:p>
            <a:pPr eaLnBrk="0" fontAlgn="base" hangingPunct="0">
              <a:spcBef>
                <a:spcPct val="20000"/>
              </a:spcBef>
              <a:spcAft>
                <a:spcPct val="0"/>
              </a:spcAft>
              <a:buClr>
                <a:srgbClr val="000066"/>
              </a:buClr>
              <a:buFont typeface="Wingdings" pitchFamily="2" charset="2"/>
              <a:buNone/>
            </a:pPr>
            <a:r>
              <a:rPr lang="sv-SE" altLang="sv-SE" sz="1600" i="1">
                <a:solidFill>
                  <a:srgbClr val="FFFFCC"/>
                </a:solidFill>
              </a:rPr>
              <a:t>active</a:t>
            </a:r>
            <a:endParaRPr lang="sv-SE" altLang="sv-SE">
              <a:solidFill>
                <a:srgbClr val="FFFFCC"/>
              </a:solidFill>
            </a:endParaRPr>
          </a:p>
        </p:txBody>
      </p:sp>
      <p:sp>
        <p:nvSpPr>
          <p:cNvPr id="8213" name="Text Box 20"/>
          <p:cNvSpPr txBox="1">
            <a:spLocks noChangeArrowheads="1"/>
          </p:cNvSpPr>
          <p:nvPr/>
        </p:nvSpPr>
        <p:spPr bwMode="auto">
          <a:xfrm>
            <a:off x="2817813" y="2849563"/>
            <a:ext cx="87153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6pPr>
            <a:lvl7pPr marL="29718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7pPr>
            <a:lvl8pPr marL="34290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8pPr>
            <a:lvl9pPr marL="38862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9pPr>
          </a:lstStyle>
          <a:p>
            <a:pPr eaLnBrk="0" fontAlgn="base" hangingPunct="0">
              <a:spcBef>
                <a:spcPct val="20000"/>
              </a:spcBef>
              <a:spcAft>
                <a:spcPct val="0"/>
              </a:spcAft>
              <a:buClr>
                <a:srgbClr val="000066"/>
              </a:buClr>
              <a:buFont typeface="Wingdings" pitchFamily="2" charset="2"/>
              <a:buNone/>
            </a:pPr>
            <a:r>
              <a:rPr lang="sv-SE" altLang="sv-SE" sz="1600" i="1">
                <a:solidFill>
                  <a:srgbClr val="FFFFCC"/>
                </a:solidFill>
              </a:rPr>
              <a:t>passive</a:t>
            </a:r>
            <a:endParaRPr lang="sv-SE" altLang="sv-SE">
              <a:solidFill>
                <a:srgbClr val="FFFFCC"/>
              </a:solidFill>
            </a:endParaRPr>
          </a:p>
        </p:txBody>
      </p:sp>
      <p:sp>
        <p:nvSpPr>
          <p:cNvPr id="8214" name="Line 21"/>
          <p:cNvSpPr>
            <a:spLocks noChangeShapeType="1"/>
          </p:cNvSpPr>
          <p:nvPr/>
        </p:nvSpPr>
        <p:spPr bwMode="auto">
          <a:xfrm flipV="1">
            <a:off x="5715000" y="2438400"/>
            <a:ext cx="0" cy="2362200"/>
          </a:xfrm>
          <a:prstGeom prst="line">
            <a:avLst/>
          </a:prstGeom>
          <a:noFill/>
          <a:ln w="25400">
            <a:solidFill>
              <a:srgbClr val="FFFF99"/>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20000"/>
              </a:spcBef>
              <a:spcAft>
                <a:spcPct val="0"/>
              </a:spcAft>
              <a:buClr>
                <a:srgbClr val="000066"/>
              </a:buClr>
              <a:buFont typeface="Wingdings" pitchFamily="2" charset="2"/>
              <a:buNone/>
            </a:pPr>
            <a:endParaRPr lang="sv-SE" sz="2400">
              <a:solidFill>
                <a:srgbClr val="000000"/>
              </a:solidFill>
              <a:latin typeface="Arial" charset="0"/>
            </a:endParaRPr>
          </a:p>
        </p:txBody>
      </p:sp>
      <p:sp>
        <p:nvSpPr>
          <p:cNvPr id="8215" name="Line 22"/>
          <p:cNvSpPr>
            <a:spLocks noChangeShapeType="1"/>
          </p:cNvSpPr>
          <p:nvPr/>
        </p:nvSpPr>
        <p:spPr bwMode="auto">
          <a:xfrm rot="5400000" flipV="1">
            <a:off x="4448175" y="1138238"/>
            <a:ext cx="0" cy="2362200"/>
          </a:xfrm>
          <a:prstGeom prst="line">
            <a:avLst/>
          </a:prstGeom>
          <a:noFill/>
          <a:ln w="25400">
            <a:solidFill>
              <a:srgbClr val="FFFF99"/>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20000"/>
              </a:spcBef>
              <a:spcAft>
                <a:spcPct val="0"/>
              </a:spcAft>
              <a:buClr>
                <a:srgbClr val="000066"/>
              </a:buClr>
              <a:buFont typeface="Wingdings" pitchFamily="2" charset="2"/>
              <a:buNone/>
            </a:pPr>
            <a:endParaRPr lang="sv-SE" sz="2400">
              <a:solidFill>
                <a:srgbClr val="000000"/>
              </a:solidFill>
              <a:latin typeface="Arial" charset="0"/>
            </a:endParaRPr>
          </a:p>
        </p:txBody>
      </p:sp>
      <p:sp>
        <p:nvSpPr>
          <p:cNvPr id="8216" name="Line 23"/>
          <p:cNvSpPr>
            <a:spLocks noChangeShapeType="1"/>
          </p:cNvSpPr>
          <p:nvPr/>
        </p:nvSpPr>
        <p:spPr bwMode="auto">
          <a:xfrm rot="2700000" flipV="1">
            <a:off x="2659063" y="2197100"/>
            <a:ext cx="1587" cy="1204913"/>
          </a:xfrm>
          <a:prstGeom prst="line">
            <a:avLst/>
          </a:prstGeom>
          <a:noFill/>
          <a:ln w="25400">
            <a:solidFill>
              <a:srgbClr val="FFFF99"/>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20000"/>
              </a:spcBef>
              <a:spcAft>
                <a:spcPct val="0"/>
              </a:spcAft>
              <a:buClr>
                <a:srgbClr val="000066"/>
              </a:buClr>
              <a:buFont typeface="Wingdings" pitchFamily="2" charset="2"/>
              <a:buNone/>
            </a:pPr>
            <a:endParaRPr lang="sv-SE" sz="2400">
              <a:solidFill>
                <a:srgbClr val="000000"/>
              </a:solidFill>
              <a:latin typeface="Arial" charset="0"/>
            </a:endParaRPr>
          </a:p>
        </p:txBody>
      </p:sp>
      <p:sp>
        <p:nvSpPr>
          <p:cNvPr id="8217" name="Text Box 24"/>
          <p:cNvSpPr txBox="1">
            <a:spLocks noChangeArrowheads="1"/>
          </p:cNvSpPr>
          <p:nvPr/>
        </p:nvSpPr>
        <p:spPr bwMode="auto">
          <a:xfrm>
            <a:off x="4191000" y="6324600"/>
            <a:ext cx="4724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6pPr>
            <a:lvl7pPr marL="29718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7pPr>
            <a:lvl8pPr marL="34290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8pPr>
            <a:lvl9pPr marL="38862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9pPr>
          </a:lstStyle>
          <a:p>
            <a:pPr algn="r" eaLnBrk="0" fontAlgn="base" hangingPunct="0">
              <a:spcBef>
                <a:spcPct val="50000"/>
              </a:spcBef>
              <a:spcAft>
                <a:spcPct val="0"/>
              </a:spcAft>
            </a:pPr>
            <a:r>
              <a:rPr lang="sv-SE" altLang="sv-SE" sz="1600" b="1">
                <a:solidFill>
                  <a:srgbClr val="FFFFFF"/>
                </a:solidFill>
              </a:rPr>
              <a:t>(Karasek, Theorell &amp; Johnson)</a:t>
            </a:r>
            <a:endParaRPr lang="sv-SE" altLang="sv-SE" sz="1600" b="1">
              <a:solidFill>
                <a:srgbClr val="000000"/>
              </a:solidFill>
            </a:endParaRPr>
          </a:p>
        </p:txBody>
      </p:sp>
      <p:sp>
        <p:nvSpPr>
          <p:cNvPr id="8218" name="Text Box 25"/>
          <p:cNvSpPr txBox="1">
            <a:spLocks noChangeArrowheads="1"/>
          </p:cNvSpPr>
          <p:nvPr/>
        </p:nvSpPr>
        <p:spPr bwMode="auto">
          <a:xfrm>
            <a:off x="3779838" y="2825750"/>
            <a:ext cx="11207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FF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6pPr>
            <a:lvl7pPr marL="29718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7pPr>
            <a:lvl8pPr marL="34290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8pPr>
            <a:lvl9pPr marL="38862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9pPr>
          </a:lstStyle>
          <a:p>
            <a:pPr eaLnBrk="0" fontAlgn="base" hangingPunct="0">
              <a:spcBef>
                <a:spcPct val="20000"/>
              </a:spcBef>
              <a:spcAft>
                <a:spcPct val="0"/>
              </a:spcAft>
              <a:buClr>
                <a:srgbClr val="000066"/>
              </a:buClr>
              <a:buFont typeface="Wingdings" pitchFamily="2" charset="2"/>
              <a:buNone/>
            </a:pPr>
            <a:r>
              <a:rPr lang="sv-SE" altLang="sv-SE" sz="1600" i="1">
                <a:solidFill>
                  <a:srgbClr val="FFFFFF"/>
                </a:solidFill>
              </a:rPr>
              <a:t>high</a:t>
            </a:r>
            <a:r>
              <a:rPr lang="sv-SE" altLang="sv-SE" sz="1600" i="1">
                <a:solidFill>
                  <a:srgbClr val="000000"/>
                </a:solidFill>
              </a:rPr>
              <a:t> </a:t>
            </a:r>
            <a:r>
              <a:rPr lang="sv-SE" altLang="sv-SE" sz="1600" i="1">
                <a:solidFill>
                  <a:srgbClr val="FFFFFF"/>
                </a:solidFill>
              </a:rPr>
              <a:t>strain</a:t>
            </a:r>
            <a:endParaRPr lang="sv-SE" altLang="sv-SE" sz="1600">
              <a:solidFill>
                <a:srgbClr val="FFFFFF"/>
              </a:solidFill>
            </a:endParaRPr>
          </a:p>
        </p:txBody>
      </p:sp>
      <p:sp>
        <p:nvSpPr>
          <p:cNvPr id="8219" name="Rectangle 26"/>
          <p:cNvSpPr>
            <a:spLocks noChangeArrowheads="1"/>
          </p:cNvSpPr>
          <p:nvPr/>
        </p:nvSpPr>
        <p:spPr bwMode="auto">
          <a:xfrm>
            <a:off x="3563938" y="4365625"/>
            <a:ext cx="1223962" cy="1223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6pPr>
            <a:lvl7pPr marL="29718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7pPr>
            <a:lvl8pPr marL="34290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8pPr>
            <a:lvl9pPr marL="38862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9pPr>
          </a:lstStyle>
          <a:p>
            <a:pPr eaLnBrk="0" fontAlgn="base" hangingPunct="0">
              <a:spcBef>
                <a:spcPct val="20000"/>
              </a:spcBef>
              <a:spcAft>
                <a:spcPct val="0"/>
              </a:spcAft>
              <a:buClr>
                <a:srgbClr val="000066"/>
              </a:buClr>
              <a:buFont typeface="Wingdings" pitchFamily="2" charset="2"/>
              <a:buNone/>
            </a:pPr>
            <a:endParaRPr lang="sv-SE" altLang="sv-SE">
              <a:solidFill>
                <a:srgbClr val="000000"/>
              </a:solidFill>
            </a:endParaRPr>
          </a:p>
        </p:txBody>
      </p:sp>
    </p:spTree>
    <p:extLst>
      <p:ext uri="{BB962C8B-B14F-4D97-AF65-F5344CB8AC3E}">
        <p14:creationId xmlns:p14="http://schemas.microsoft.com/office/powerpoint/2010/main" val="69352244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Platshållare för sidfot 4"/>
          <p:cNvSpPr>
            <a:spLocks noGrp="1"/>
          </p:cNvSpPr>
          <p:nvPr>
            <p:ph type="ftr" sz="quarter" idx="10"/>
          </p:nvPr>
        </p:nvSpPr>
        <p:spPr>
          <a:noFill/>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6pPr>
            <a:lvl7pPr marL="29718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7pPr>
            <a:lvl8pPr marL="34290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8pPr>
            <a:lvl9pPr marL="38862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9pPr>
          </a:lstStyle>
          <a:p>
            <a:pPr algn="ctr"/>
            <a:endParaRPr lang="en-GB" altLang="sv-SE" sz="1400">
              <a:solidFill>
                <a:srgbClr val="000000"/>
              </a:solidFill>
            </a:endParaRPr>
          </a:p>
          <a:p>
            <a:r>
              <a:rPr lang="en-GB" altLang="sv-SE" sz="800">
                <a:solidFill>
                  <a:srgbClr val="FFFFFF"/>
                </a:solidFill>
              </a:rPr>
              <a:t>Lennart Levi</a:t>
            </a:r>
            <a:endParaRPr lang="en-GB" altLang="sv-SE" sz="1400">
              <a:solidFill>
                <a:srgbClr val="000000"/>
              </a:solidFill>
            </a:endParaRPr>
          </a:p>
        </p:txBody>
      </p:sp>
      <p:sp>
        <p:nvSpPr>
          <p:cNvPr id="9219" name="Rectangle 2"/>
          <p:cNvSpPr>
            <a:spLocks noGrp="1" noChangeArrowheads="1"/>
          </p:cNvSpPr>
          <p:nvPr>
            <p:ph type="title"/>
          </p:nvPr>
        </p:nvSpPr>
        <p:spPr bwMode="auto">
          <a:xfrm>
            <a:off x="609600" y="457200"/>
            <a:ext cx="7772400" cy="4572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a:r>
              <a:rPr lang="sv-SE" altLang="sv-SE" sz="3600" b="1">
                <a:solidFill>
                  <a:srgbClr val="FFFF99"/>
                </a:solidFill>
                <a:latin typeface="Arial" charset="0"/>
              </a:rPr>
              <a:t>”Effort-Reward-Imbalance”-model (ERI)</a:t>
            </a:r>
            <a:br>
              <a:rPr lang="sv-SE" altLang="sv-SE" sz="3600" b="1">
                <a:solidFill>
                  <a:srgbClr val="FFFF99"/>
                </a:solidFill>
                <a:latin typeface="Arial" charset="0"/>
              </a:rPr>
            </a:br>
            <a:r>
              <a:rPr lang="sv-SE" altLang="sv-SE" sz="3600" b="1">
                <a:solidFill>
                  <a:srgbClr val="FFFF99"/>
                </a:solidFill>
                <a:latin typeface="Arial" charset="0"/>
              </a:rPr>
              <a:t> </a:t>
            </a:r>
          </a:p>
        </p:txBody>
      </p:sp>
      <p:sp>
        <p:nvSpPr>
          <p:cNvPr id="9220" name="Rectangle 3"/>
          <p:cNvSpPr>
            <a:spLocks noGrp="1" noChangeArrowheads="1"/>
          </p:cNvSpPr>
          <p:nvPr>
            <p:ph type="body" sz="half" idx="2"/>
          </p:nvPr>
        </p:nvSpPr>
        <p:spPr bwMode="auto">
          <a:xfrm>
            <a:off x="3533775" y="1905000"/>
            <a:ext cx="3276600" cy="4572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ctr">
              <a:buClr>
                <a:srgbClr val="000066"/>
              </a:buClr>
              <a:buFont typeface="Wingdings" pitchFamily="2" charset="2"/>
              <a:buNone/>
            </a:pPr>
            <a:r>
              <a:rPr lang="sv-SE" altLang="sv-SE" sz="2400" i="1">
                <a:solidFill>
                  <a:srgbClr val="FF0000"/>
                </a:solidFill>
                <a:latin typeface="Arial" charset="0"/>
              </a:rPr>
              <a:t>Overinvolvement</a:t>
            </a:r>
            <a:endParaRPr lang="sv-SE" altLang="sv-SE" sz="2400">
              <a:solidFill>
                <a:srgbClr val="FF0000"/>
              </a:solidFill>
              <a:latin typeface="Arial" charset="0"/>
            </a:endParaRPr>
          </a:p>
        </p:txBody>
      </p:sp>
      <p:sp>
        <p:nvSpPr>
          <p:cNvPr id="9221" name="Rectangle 4"/>
          <p:cNvSpPr>
            <a:spLocks noChangeArrowheads="1"/>
          </p:cNvSpPr>
          <p:nvPr/>
        </p:nvSpPr>
        <p:spPr bwMode="auto">
          <a:xfrm>
            <a:off x="2514600" y="2971800"/>
            <a:ext cx="141446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6pPr>
            <a:lvl7pPr marL="29718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7pPr>
            <a:lvl8pPr marL="34290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8pPr>
            <a:lvl9pPr marL="38862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9pPr>
          </a:lstStyle>
          <a:p>
            <a:pPr algn="ctr" eaLnBrk="0" fontAlgn="base" hangingPunct="0">
              <a:spcBef>
                <a:spcPct val="20000"/>
              </a:spcBef>
              <a:spcAft>
                <a:spcPct val="0"/>
              </a:spcAft>
              <a:buClr>
                <a:srgbClr val="000066"/>
              </a:buClr>
              <a:buFont typeface="Wingdings" pitchFamily="2" charset="2"/>
              <a:buNone/>
            </a:pPr>
            <a:r>
              <a:rPr lang="sv-SE" altLang="sv-SE">
                <a:solidFill>
                  <a:srgbClr val="FFFFFF"/>
                </a:solidFill>
              </a:rPr>
              <a:t>High effort</a:t>
            </a:r>
          </a:p>
        </p:txBody>
      </p:sp>
      <p:sp>
        <p:nvSpPr>
          <p:cNvPr id="9222" name="Rectangle 5"/>
          <p:cNvSpPr>
            <a:spLocks noChangeArrowheads="1"/>
          </p:cNvSpPr>
          <p:nvPr/>
        </p:nvSpPr>
        <p:spPr bwMode="auto">
          <a:xfrm>
            <a:off x="6319838" y="2957513"/>
            <a:ext cx="16002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6pPr>
            <a:lvl7pPr marL="29718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7pPr>
            <a:lvl8pPr marL="34290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8pPr>
            <a:lvl9pPr marL="38862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9pPr>
          </a:lstStyle>
          <a:p>
            <a:pPr algn="ctr" eaLnBrk="0" fontAlgn="base" hangingPunct="0">
              <a:spcBef>
                <a:spcPct val="20000"/>
              </a:spcBef>
              <a:spcAft>
                <a:spcPct val="0"/>
              </a:spcAft>
              <a:buClr>
                <a:srgbClr val="000066"/>
              </a:buClr>
              <a:buFont typeface="Wingdings" pitchFamily="2" charset="2"/>
              <a:buNone/>
            </a:pPr>
            <a:r>
              <a:rPr lang="sv-SE" altLang="sv-SE">
                <a:solidFill>
                  <a:srgbClr val="FFFFFF"/>
                </a:solidFill>
              </a:rPr>
              <a:t>Low reward</a:t>
            </a:r>
          </a:p>
        </p:txBody>
      </p:sp>
      <p:sp>
        <p:nvSpPr>
          <p:cNvPr id="9223" name="Text Box 6"/>
          <p:cNvSpPr txBox="1">
            <a:spLocks noChangeArrowheads="1"/>
          </p:cNvSpPr>
          <p:nvPr/>
        </p:nvSpPr>
        <p:spPr bwMode="auto">
          <a:xfrm rot="-5400000">
            <a:off x="854870" y="2424906"/>
            <a:ext cx="10588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6pPr>
            <a:lvl7pPr marL="29718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7pPr>
            <a:lvl8pPr marL="34290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8pPr>
            <a:lvl9pPr marL="38862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9pPr>
          </a:lstStyle>
          <a:p>
            <a:pPr eaLnBrk="0" fontAlgn="base" hangingPunct="0">
              <a:spcBef>
                <a:spcPct val="20000"/>
              </a:spcBef>
              <a:spcAft>
                <a:spcPct val="0"/>
              </a:spcAft>
              <a:buClr>
                <a:srgbClr val="000066"/>
              </a:buClr>
              <a:buFont typeface="Wingdings" pitchFamily="2" charset="2"/>
              <a:buNone/>
            </a:pPr>
            <a:r>
              <a:rPr lang="sv-SE" altLang="sv-SE" sz="2000">
                <a:solidFill>
                  <a:srgbClr val="FFFFFF"/>
                </a:solidFill>
              </a:rPr>
              <a:t>Intrinsic</a:t>
            </a:r>
          </a:p>
        </p:txBody>
      </p:sp>
      <p:sp>
        <p:nvSpPr>
          <p:cNvPr id="9224" name="Text Box 7"/>
          <p:cNvSpPr txBox="1">
            <a:spLocks noChangeArrowheads="1"/>
          </p:cNvSpPr>
          <p:nvPr/>
        </p:nvSpPr>
        <p:spPr bwMode="auto">
          <a:xfrm rot="-5400000">
            <a:off x="812007" y="4682331"/>
            <a:ext cx="11445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6pPr>
            <a:lvl7pPr marL="29718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7pPr>
            <a:lvl8pPr marL="34290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8pPr>
            <a:lvl9pPr marL="38862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9pPr>
          </a:lstStyle>
          <a:p>
            <a:pPr eaLnBrk="0" fontAlgn="base" hangingPunct="0">
              <a:spcBef>
                <a:spcPct val="20000"/>
              </a:spcBef>
              <a:spcAft>
                <a:spcPct val="0"/>
              </a:spcAft>
              <a:buClr>
                <a:srgbClr val="000066"/>
              </a:buClr>
              <a:buFont typeface="Wingdings" pitchFamily="2" charset="2"/>
              <a:buNone/>
            </a:pPr>
            <a:r>
              <a:rPr lang="sv-SE" altLang="sv-SE" sz="2000">
                <a:solidFill>
                  <a:srgbClr val="FFFFFF"/>
                </a:solidFill>
              </a:rPr>
              <a:t>Extrinsic</a:t>
            </a:r>
            <a:endParaRPr lang="sv-SE" altLang="sv-SE">
              <a:solidFill>
                <a:srgbClr val="FFFFFF"/>
              </a:solidFill>
            </a:endParaRPr>
          </a:p>
        </p:txBody>
      </p:sp>
      <p:sp>
        <p:nvSpPr>
          <p:cNvPr id="9225" name="Rectangle 8"/>
          <p:cNvSpPr>
            <a:spLocks noChangeArrowheads="1"/>
          </p:cNvSpPr>
          <p:nvPr/>
        </p:nvSpPr>
        <p:spPr bwMode="auto">
          <a:xfrm>
            <a:off x="2624138" y="5022850"/>
            <a:ext cx="1219200"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6pPr>
            <a:lvl7pPr marL="29718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7pPr>
            <a:lvl8pPr marL="34290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8pPr>
            <a:lvl9pPr marL="38862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9pPr>
          </a:lstStyle>
          <a:p>
            <a:pPr algn="ctr" eaLnBrk="0" fontAlgn="base" hangingPunct="0">
              <a:spcBef>
                <a:spcPct val="20000"/>
              </a:spcBef>
              <a:spcAft>
                <a:spcPct val="0"/>
              </a:spcAft>
              <a:buClr>
                <a:srgbClr val="000066"/>
              </a:buClr>
              <a:buFont typeface="Wingdings" pitchFamily="2" charset="2"/>
              <a:buNone/>
            </a:pPr>
            <a:r>
              <a:rPr lang="sv-SE" altLang="sv-SE" sz="1800" i="1">
                <a:solidFill>
                  <a:srgbClr val="CC0000"/>
                </a:solidFill>
              </a:rPr>
              <a:t>Demands</a:t>
            </a:r>
            <a:endParaRPr lang="sv-SE" altLang="sv-SE" b="1">
              <a:solidFill>
                <a:srgbClr val="000000"/>
              </a:solidFill>
            </a:endParaRPr>
          </a:p>
        </p:txBody>
      </p:sp>
      <p:sp>
        <p:nvSpPr>
          <p:cNvPr id="9226" name="Line 9"/>
          <p:cNvSpPr>
            <a:spLocks noChangeShapeType="1"/>
          </p:cNvSpPr>
          <p:nvPr/>
        </p:nvSpPr>
        <p:spPr bwMode="auto">
          <a:xfrm>
            <a:off x="4395788" y="3438525"/>
            <a:ext cx="1524000" cy="0"/>
          </a:xfrm>
          <a:prstGeom prst="line">
            <a:avLst/>
          </a:prstGeom>
          <a:noFill/>
          <a:ln w="31750">
            <a:solidFill>
              <a:srgbClr val="FFFF99"/>
            </a:solidFill>
            <a:round/>
            <a:headEnd type="triangle" w="lg" len="me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20000"/>
              </a:spcBef>
              <a:spcAft>
                <a:spcPct val="0"/>
              </a:spcAft>
              <a:buClr>
                <a:srgbClr val="000066"/>
              </a:buClr>
              <a:buFont typeface="Wingdings" pitchFamily="2" charset="2"/>
              <a:buNone/>
            </a:pPr>
            <a:endParaRPr lang="sv-SE" sz="2400">
              <a:solidFill>
                <a:srgbClr val="000000"/>
              </a:solidFill>
              <a:latin typeface="Arial" charset="0"/>
            </a:endParaRPr>
          </a:p>
        </p:txBody>
      </p:sp>
      <p:sp>
        <p:nvSpPr>
          <p:cNvPr id="9227" name="Rectangle 10"/>
          <p:cNvSpPr>
            <a:spLocks noChangeArrowheads="1"/>
          </p:cNvSpPr>
          <p:nvPr/>
        </p:nvSpPr>
        <p:spPr bwMode="auto">
          <a:xfrm>
            <a:off x="6011863" y="4572000"/>
            <a:ext cx="252095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6pPr>
            <a:lvl7pPr marL="29718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7pPr>
            <a:lvl8pPr marL="34290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8pPr>
            <a:lvl9pPr marL="38862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9pPr>
          </a:lstStyle>
          <a:p>
            <a:pPr algn="ctr" eaLnBrk="0" fontAlgn="base" hangingPunct="0">
              <a:spcBef>
                <a:spcPct val="20000"/>
              </a:spcBef>
              <a:spcAft>
                <a:spcPct val="0"/>
              </a:spcAft>
              <a:buClr>
                <a:srgbClr val="000066"/>
              </a:buClr>
              <a:buFont typeface="Wingdings" pitchFamily="2" charset="2"/>
              <a:buNone/>
            </a:pPr>
            <a:r>
              <a:rPr lang="sv-SE" altLang="sv-SE" sz="1800">
                <a:solidFill>
                  <a:srgbClr val="FFFFFF"/>
                </a:solidFill>
              </a:rPr>
              <a:t>Salary</a:t>
            </a:r>
          </a:p>
          <a:p>
            <a:pPr algn="ctr" eaLnBrk="0" fontAlgn="base" hangingPunct="0">
              <a:spcBef>
                <a:spcPct val="20000"/>
              </a:spcBef>
              <a:spcAft>
                <a:spcPct val="0"/>
              </a:spcAft>
              <a:buClr>
                <a:srgbClr val="000066"/>
              </a:buClr>
              <a:buFont typeface="Wingdings" pitchFamily="2" charset="2"/>
              <a:buNone/>
            </a:pPr>
            <a:r>
              <a:rPr lang="sv-SE" altLang="sv-SE" sz="1800">
                <a:solidFill>
                  <a:srgbClr val="FFFFFF"/>
                </a:solidFill>
              </a:rPr>
              <a:t>Appreciation</a:t>
            </a:r>
          </a:p>
          <a:p>
            <a:pPr algn="ctr" eaLnBrk="0" fontAlgn="base" hangingPunct="0">
              <a:spcBef>
                <a:spcPct val="20000"/>
              </a:spcBef>
              <a:spcAft>
                <a:spcPct val="0"/>
              </a:spcAft>
              <a:buClr>
                <a:srgbClr val="000066"/>
              </a:buClr>
              <a:buFont typeface="Wingdings" pitchFamily="2" charset="2"/>
              <a:buNone/>
            </a:pPr>
            <a:r>
              <a:rPr lang="sv-SE" altLang="sv-SE" sz="1800">
                <a:solidFill>
                  <a:srgbClr val="FFFFFF"/>
                </a:solidFill>
              </a:rPr>
              <a:t>Security</a:t>
            </a:r>
          </a:p>
          <a:p>
            <a:pPr algn="ctr" eaLnBrk="0" fontAlgn="base" hangingPunct="0">
              <a:spcBef>
                <a:spcPct val="20000"/>
              </a:spcBef>
              <a:spcAft>
                <a:spcPct val="0"/>
              </a:spcAft>
              <a:buClr>
                <a:srgbClr val="000066"/>
              </a:buClr>
              <a:buFont typeface="Wingdings" pitchFamily="2" charset="2"/>
              <a:buNone/>
            </a:pPr>
            <a:r>
              <a:rPr lang="sv-SE" altLang="sv-SE" sz="1800">
                <a:solidFill>
                  <a:srgbClr val="FFFFFF"/>
                </a:solidFill>
              </a:rPr>
              <a:t>Career opportunities</a:t>
            </a:r>
            <a:endParaRPr lang="sv-SE" altLang="sv-SE">
              <a:solidFill>
                <a:srgbClr val="FFFFFF"/>
              </a:solidFill>
            </a:endParaRPr>
          </a:p>
          <a:p>
            <a:pPr algn="ctr" eaLnBrk="0" fontAlgn="base" hangingPunct="0">
              <a:spcBef>
                <a:spcPct val="20000"/>
              </a:spcBef>
              <a:spcAft>
                <a:spcPct val="0"/>
              </a:spcAft>
              <a:buClr>
                <a:srgbClr val="000066"/>
              </a:buClr>
              <a:buFont typeface="Wingdings" pitchFamily="2" charset="2"/>
              <a:buNone/>
            </a:pPr>
            <a:endParaRPr lang="sv-SE" altLang="sv-SE">
              <a:solidFill>
                <a:srgbClr val="FFFFFF"/>
              </a:solidFill>
            </a:endParaRPr>
          </a:p>
        </p:txBody>
      </p:sp>
      <p:sp>
        <p:nvSpPr>
          <p:cNvPr id="9228" name="Oval 11"/>
          <p:cNvSpPr>
            <a:spLocks noChangeArrowheads="1"/>
          </p:cNvSpPr>
          <p:nvPr/>
        </p:nvSpPr>
        <p:spPr bwMode="auto">
          <a:xfrm>
            <a:off x="2595563" y="4918075"/>
            <a:ext cx="1281112" cy="630238"/>
          </a:xfrm>
          <a:prstGeom prst="ellipse">
            <a:avLst/>
          </a:prstGeom>
          <a:noFill/>
          <a:ln w="25400">
            <a:solidFill>
              <a:srgbClr val="FFFF99"/>
            </a:solidFill>
            <a:prstDash val="sysDot"/>
            <a:round/>
            <a:headEnd/>
            <a:tailEnd/>
          </a:ln>
          <a:effectLst/>
          <a:extLst>
            <a:ext uri="{909E8E84-426E-40DD-AFC4-6F175D3DCCD1}">
              <a14:hiddenFill xmlns:a14="http://schemas.microsoft.com/office/drawing/2010/main">
                <a:solidFill>
                  <a:srgbClr val="CC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6pPr>
            <a:lvl7pPr marL="29718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7pPr>
            <a:lvl8pPr marL="34290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8pPr>
            <a:lvl9pPr marL="38862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9pPr>
          </a:lstStyle>
          <a:p>
            <a:pPr eaLnBrk="0" fontAlgn="base" hangingPunct="0">
              <a:spcBef>
                <a:spcPct val="20000"/>
              </a:spcBef>
              <a:spcAft>
                <a:spcPct val="0"/>
              </a:spcAft>
              <a:buClr>
                <a:srgbClr val="000066"/>
              </a:buClr>
              <a:buFont typeface="Wingdings" pitchFamily="2" charset="2"/>
              <a:buNone/>
            </a:pPr>
            <a:endParaRPr lang="sv-SE" altLang="sv-SE">
              <a:solidFill>
                <a:srgbClr val="000000"/>
              </a:solidFill>
            </a:endParaRPr>
          </a:p>
        </p:txBody>
      </p:sp>
      <p:sp>
        <p:nvSpPr>
          <p:cNvPr id="9229" name="Line 12"/>
          <p:cNvSpPr>
            <a:spLocks noChangeShapeType="1"/>
          </p:cNvSpPr>
          <p:nvPr/>
        </p:nvSpPr>
        <p:spPr bwMode="auto">
          <a:xfrm flipV="1">
            <a:off x="3233738" y="4100513"/>
            <a:ext cx="0" cy="731837"/>
          </a:xfrm>
          <a:prstGeom prst="line">
            <a:avLst/>
          </a:prstGeom>
          <a:noFill/>
          <a:ln w="25400">
            <a:solidFill>
              <a:srgbClr val="FFFF99"/>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20000"/>
              </a:spcBef>
              <a:spcAft>
                <a:spcPct val="0"/>
              </a:spcAft>
              <a:buClr>
                <a:srgbClr val="000066"/>
              </a:buClr>
              <a:buFont typeface="Wingdings" pitchFamily="2" charset="2"/>
              <a:buNone/>
            </a:pPr>
            <a:endParaRPr lang="sv-SE" sz="2400">
              <a:solidFill>
                <a:srgbClr val="000000"/>
              </a:solidFill>
              <a:latin typeface="Arial" charset="0"/>
            </a:endParaRPr>
          </a:p>
        </p:txBody>
      </p:sp>
      <p:sp>
        <p:nvSpPr>
          <p:cNvPr id="9230" name="Line 13"/>
          <p:cNvSpPr>
            <a:spLocks noChangeShapeType="1"/>
          </p:cNvSpPr>
          <p:nvPr/>
        </p:nvSpPr>
        <p:spPr bwMode="auto">
          <a:xfrm flipV="1">
            <a:off x="7100888" y="4100513"/>
            <a:ext cx="0" cy="457200"/>
          </a:xfrm>
          <a:prstGeom prst="line">
            <a:avLst/>
          </a:prstGeom>
          <a:noFill/>
          <a:ln w="25400">
            <a:solidFill>
              <a:srgbClr val="FFFF99"/>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20000"/>
              </a:spcBef>
              <a:spcAft>
                <a:spcPct val="0"/>
              </a:spcAft>
              <a:buClr>
                <a:srgbClr val="000066"/>
              </a:buClr>
              <a:buFont typeface="Wingdings" pitchFamily="2" charset="2"/>
              <a:buNone/>
            </a:pPr>
            <a:endParaRPr lang="sv-SE" sz="2400">
              <a:solidFill>
                <a:srgbClr val="000000"/>
              </a:solidFill>
              <a:latin typeface="Arial" charset="0"/>
            </a:endParaRPr>
          </a:p>
        </p:txBody>
      </p:sp>
      <p:sp>
        <p:nvSpPr>
          <p:cNvPr id="9231" name="Line 14"/>
          <p:cNvSpPr>
            <a:spLocks noChangeShapeType="1"/>
          </p:cNvSpPr>
          <p:nvPr/>
        </p:nvSpPr>
        <p:spPr bwMode="auto">
          <a:xfrm flipV="1">
            <a:off x="3810000" y="2376488"/>
            <a:ext cx="609600" cy="355600"/>
          </a:xfrm>
          <a:prstGeom prst="line">
            <a:avLst/>
          </a:prstGeom>
          <a:noFill/>
          <a:ln w="19050">
            <a:solidFill>
              <a:srgbClr val="FFFF99"/>
            </a:solidFill>
            <a:round/>
            <a:headEnd type="triangle" w="lg" len="med"/>
            <a:tailEnd type="non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20000"/>
              </a:spcBef>
              <a:spcAft>
                <a:spcPct val="0"/>
              </a:spcAft>
              <a:buClr>
                <a:srgbClr val="000066"/>
              </a:buClr>
              <a:buFont typeface="Wingdings" pitchFamily="2" charset="2"/>
              <a:buNone/>
            </a:pPr>
            <a:endParaRPr lang="sv-SE" sz="2400">
              <a:solidFill>
                <a:srgbClr val="000000"/>
              </a:solidFill>
              <a:latin typeface="Arial" charset="0"/>
            </a:endParaRPr>
          </a:p>
        </p:txBody>
      </p:sp>
      <p:sp>
        <p:nvSpPr>
          <p:cNvPr id="9232" name="Line 15"/>
          <p:cNvSpPr>
            <a:spLocks noChangeShapeType="1"/>
          </p:cNvSpPr>
          <p:nvPr/>
        </p:nvSpPr>
        <p:spPr bwMode="auto">
          <a:xfrm rot="14357158" flipV="1">
            <a:off x="5858669" y="2366169"/>
            <a:ext cx="630238" cy="368300"/>
          </a:xfrm>
          <a:prstGeom prst="line">
            <a:avLst/>
          </a:prstGeom>
          <a:noFill/>
          <a:ln w="19050">
            <a:solidFill>
              <a:srgbClr val="FFFF99"/>
            </a:solidFill>
            <a:round/>
            <a:headEnd type="triangle" w="lg" len="med"/>
            <a:tailEnd type="non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20000"/>
              </a:spcBef>
              <a:spcAft>
                <a:spcPct val="0"/>
              </a:spcAft>
              <a:buClr>
                <a:srgbClr val="000066"/>
              </a:buClr>
              <a:buFont typeface="Wingdings" pitchFamily="2" charset="2"/>
              <a:buNone/>
            </a:pPr>
            <a:endParaRPr lang="sv-SE" sz="2400">
              <a:solidFill>
                <a:srgbClr val="000000"/>
              </a:solidFill>
              <a:latin typeface="Arial" charset="0"/>
            </a:endParaRPr>
          </a:p>
        </p:txBody>
      </p:sp>
      <p:sp>
        <p:nvSpPr>
          <p:cNvPr id="9233" name="Rectangle 16"/>
          <p:cNvSpPr>
            <a:spLocks noChangeArrowheads="1"/>
          </p:cNvSpPr>
          <p:nvPr/>
        </p:nvSpPr>
        <p:spPr bwMode="auto">
          <a:xfrm>
            <a:off x="2228850" y="2971800"/>
            <a:ext cx="1995488" cy="895350"/>
          </a:xfrm>
          <a:prstGeom prst="rect">
            <a:avLst/>
          </a:prstGeom>
          <a:noFill/>
          <a:ln w="9525">
            <a:solidFill>
              <a:srgbClr val="FFFF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6pPr>
            <a:lvl7pPr marL="29718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7pPr>
            <a:lvl8pPr marL="34290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8pPr>
            <a:lvl9pPr marL="38862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9pPr>
          </a:lstStyle>
          <a:p>
            <a:pPr eaLnBrk="0" fontAlgn="base" hangingPunct="0">
              <a:spcBef>
                <a:spcPct val="20000"/>
              </a:spcBef>
              <a:spcAft>
                <a:spcPct val="0"/>
              </a:spcAft>
              <a:buClr>
                <a:srgbClr val="000066"/>
              </a:buClr>
              <a:buFont typeface="Wingdings" pitchFamily="2" charset="2"/>
              <a:buNone/>
            </a:pPr>
            <a:endParaRPr lang="sv-SE" altLang="sv-SE">
              <a:solidFill>
                <a:srgbClr val="000000"/>
              </a:solidFill>
            </a:endParaRPr>
          </a:p>
        </p:txBody>
      </p:sp>
      <p:sp>
        <p:nvSpPr>
          <p:cNvPr id="9234" name="Rectangle 17"/>
          <p:cNvSpPr>
            <a:spLocks noChangeArrowheads="1"/>
          </p:cNvSpPr>
          <p:nvPr/>
        </p:nvSpPr>
        <p:spPr bwMode="auto">
          <a:xfrm>
            <a:off x="6096000" y="2971800"/>
            <a:ext cx="1995488" cy="895350"/>
          </a:xfrm>
          <a:prstGeom prst="rect">
            <a:avLst/>
          </a:prstGeom>
          <a:noFill/>
          <a:ln w="9525">
            <a:solidFill>
              <a:srgbClr val="FFFF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6pPr>
            <a:lvl7pPr marL="29718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7pPr>
            <a:lvl8pPr marL="34290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8pPr>
            <a:lvl9pPr marL="38862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9pPr>
          </a:lstStyle>
          <a:p>
            <a:pPr eaLnBrk="0" fontAlgn="base" hangingPunct="0">
              <a:spcBef>
                <a:spcPct val="20000"/>
              </a:spcBef>
              <a:spcAft>
                <a:spcPct val="0"/>
              </a:spcAft>
              <a:buClr>
                <a:srgbClr val="000066"/>
              </a:buClr>
              <a:buFont typeface="Wingdings" pitchFamily="2" charset="2"/>
              <a:buNone/>
            </a:pPr>
            <a:endParaRPr lang="sv-SE" altLang="sv-SE">
              <a:solidFill>
                <a:srgbClr val="000000"/>
              </a:solidFill>
            </a:endParaRPr>
          </a:p>
        </p:txBody>
      </p:sp>
      <p:sp>
        <p:nvSpPr>
          <p:cNvPr id="9235" name="Text Box 18"/>
          <p:cNvSpPr txBox="1">
            <a:spLocks noChangeArrowheads="1"/>
          </p:cNvSpPr>
          <p:nvPr/>
        </p:nvSpPr>
        <p:spPr bwMode="auto">
          <a:xfrm>
            <a:off x="4191000" y="6324600"/>
            <a:ext cx="4724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6pPr>
            <a:lvl7pPr marL="29718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7pPr>
            <a:lvl8pPr marL="34290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8pPr>
            <a:lvl9pPr marL="3886200" indent="-228600" eaLnBrk="0" fontAlgn="base" hangingPunct="0">
              <a:spcBef>
                <a:spcPct val="20000"/>
              </a:spcBef>
              <a:spcAft>
                <a:spcPct val="0"/>
              </a:spcAft>
              <a:buClr>
                <a:srgbClr val="000066"/>
              </a:buClr>
              <a:buFont typeface="Wingdings" pitchFamily="2" charset="2"/>
              <a:defRPr sz="2400">
                <a:solidFill>
                  <a:schemeClr val="tx1"/>
                </a:solidFill>
                <a:latin typeface="Arial" charset="0"/>
              </a:defRPr>
            </a:lvl9pPr>
          </a:lstStyle>
          <a:p>
            <a:pPr algn="r" eaLnBrk="0" fontAlgn="base" hangingPunct="0">
              <a:spcBef>
                <a:spcPct val="50000"/>
              </a:spcBef>
              <a:spcAft>
                <a:spcPct val="0"/>
              </a:spcAft>
            </a:pPr>
            <a:r>
              <a:rPr lang="en-GB" altLang="sv-SE" sz="1600" b="1">
                <a:solidFill>
                  <a:srgbClr val="FFFFFF"/>
                </a:solidFill>
              </a:rPr>
              <a:t>(</a:t>
            </a:r>
            <a:r>
              <a:rPr lang="sv-SE" altLang="sv-SE" sz="1600" b="1">
                <a:solidFill>
                  <a:srgbClr val="FFFFFF"/>
                </a:solidFill>
              </a:rPr>
              <a:t>Johannes Siegrist</a:t>
            </a:r>
            <a:r>
              <a:rPr lang="en-GB" altLang="sv-SE" sz="1600" b="1">
                <a:solidFill>
                  <a:srgbClr val="FFFFFF"/>
                </a:solidFill>
              </a:rPr>
              <a:t>)</a:t>
            </a:r>
          </a:p>
        </p:txBody>
      </p:sp>
    </p:spTree>
    <p:extLst>
      <p:ext uri="{BB962C8B-B14F-4D97-AF65-F5344CB8AC3E}">
        <p14:creationId xmlns:p14="http://schemas.microsoft.com/office/powerpoint/2010/main" val="70140207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116632"/>
            <a:ext cx="8280920" cy="1368152"/>
          </a:xfrm>
        </p:spPr>
        <p:txBody>
          <a:bodyPr>
            <a:normAutofit/>
          </a:bodyPr>
          <a:lstStyle/>
          <a:p>
            <a:pPr algn="l"/>
            <a:r>
              <a:rPr lang="sv-SE" sz="6600" b="1" dirty="0"/>
              <a:t>FAIRNESS AT WORK </a:t>
            </a:r>
          </a:p>
        </p:txBody>
      </p:sp>
      <p:sp>
        <p:nvSpPr>
          <p:cNvPr id="3" name="Platshållare för innehåll 2"/>
          <p:cNvSpPr>
            <a:spLocks noGrp="1"/>
          </p:cNvSpPr>
          <p:nvPr>
            <p:ph idx="1"/>
          </p:nvPr>
        </p:nvSpPr>
        <p:spPr/>
        <p:txBody>
          <a:bodyPr/>
          <a:lstStyle/>
          <a:p>
            <a:r>
              <a:rPr lang="sv-SE" dirty="0"/>
              <a:t>Social determinants </a:t>
            </a:r>
            <a:r>
              <a:rPr lang="sv-SE" dirty="0" err="1"/>
              <a:t>exercise</a:t>
            </a:r>
            <a:r>
              <a:rPr lang="sv-SE" dirty="0"/>
              <a:t> a strong </a:t>
            </a:r>
            <a:r>
              <a:rPr lang="sv-SE" dirty="0" err="1"/>
              <a:t>influence</a:t>
            </a:r>
            <a:r>
              <a:rPr lang="sv-SE" dirty="0"/>
              <a:t> on </a:t>
            </a:r>
            <a:r>
              <a:rPr lang="sv-SE" dirty="0" err="1"/>
              <a:t>health</a:t>
            </a:r>
            <a:r>
              <a:rPr lang="sv-SE" dirty="0"/>
              <a:t> and </a:t>
            </a:r>
            <a:r>
              <a:rPr lang="sv-SE" dirty="0" err="1"/>
              <a:t>wellbeing</a:t>
            </a:r>
            <a:r>
              <a:rPr lang="sv-SE" dirty="0"/>
              <a:t>;</a:t>
            </a:r>
          </a:p>
          <a:p>
            <a:r>
              <a:rPr lang="sv-SE" dirty="0" err="1"/>
              <a:t>Poverty</a:t>
            </a:r>
            <a:r>
              <a:rPr lang="sv-SE" dirty="0"/>
              <a:t> </a:t>
            </a:r>
            <a:r>
              <a:rPr lang="sv-SE" dirty="0" err="1"/>
              <a:t>kills</a:t>
            </a:r>
            <a:r>
              <a:rPr lang="sv-SE" dirty="0"/>
              <a:t>;</a:t>
            </a:r>
          </a:p>
          <a:p>
            <a:r>
              <a:rPr lang="sv-SE" dirty="0"/>
              <a:t>So </a:t>
            </a:r>
            <a:r>
              <a:rPr lang="sv-SE" dirty="0" err="1"/>
              <a:t>does</a:t>
            </a:r>
            <a:r>
              <a:rPr lang="sv-SE" dirty="0"/>
              <a:t> socio-</a:t>
            </a:r>
            <a:r>
              <a:rPr lang="sv-SE" dirty="0" err="1"/>
              <a:t>economic</a:t>
            </a:r>
            <a:r>
              <a:rPr lang="sv-SE" dirty="0"/>
              <a:t> </a:t>
            </a:r>
            <a:r>
              <a:rPr lang="sv-SE" dirty="0" err="1"/>
              <a:t>inequality</a:t>
            </a:r>
            <a:r>
              <a:rPr lang="sv-SE" dirty="0"/>
              <a:t>;</a:t>
            </a:r>
          </a:p>
          <a:p>
            <a:r>
              <a:rPr lang="sv-SE" dirty="0" err="1"/>
              <a:t>These</a:t>
            </a:r>
            <a:r>
              <a:rPr lang="sv-SE" dirty="0"/>
              <a:t> </a:t>
            </a:r>
            <a:r>
              <a:rPr lang="sv-SE" dirty="0" err="1"/>
              <a:t>may</a:t>
            </a:r>
            <a:r>
              <a:rPr lang="sv-SE" dirty="0"/>
              <a:t> be ”the </a:t>
            </a:r>
            <a:r>
              <a:rPr lang="sv-SE" dirty="0" err="1"/>
              <a:t>causes</a:t>
            </a:r>
            <a:r>
              <a:rPr lang="sv-SE" dirty="0"/>
              <a:t> of the </a:t>
            </a:r>
            <a:r>
              <a:rPr lang="sv-SE" dirty="0" err="1"/>
              <a:t>causes</a:t>
            </a:r>
            <a:r>
              <a:rPr lang="sv-SE" dirty="0"/>
              <a:t>”.</a:t>
            </a:r>
          </a:p>
          <a:p>
            <a:pPr marL="0" indent="0">
              <a:buNone/>
            </a:pPr>
            <a:r>
              <a:rPr lang="sv-SE" dirty="0"/>
              <a:t>                                      (Marmot, 2013) </a:t>
            </a:r>
          </a:p>
        </p:txBody>
      </p:sp>
    </p:spTree>
    <p:extLst>
      <p:ext uri="{BB962C8B-B14F-4D97-AF65-F5344CB8AC3E}">
        <p14:creationId xmlns:p14="http://schemas.microsoft.com/office/powerpoint/2010/main" val="2165717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11560" y="274638"/>
            <a:ext cx="8075240" cy="1858218"/>
          </a:xfrm>
        </p:spPr>
        <p:txBody>
          <a:bodyPr>
            <a:normAutofit fontScale="90000"/>
          </a:bodyPr>
          <a:lstStyle/>
          <a:p>
            <a:r>
              <a:rPr lang="sv-SE" dirty="0"/>
              <a:t>FRAGMENTED OR HOLISTIC APPROACH?</a:t>
            </a:r>
            <a:br>
              <a:rPr lang="sv-SE" dirty="0"/>
            </a:br>
            <a:endParaRPr lang="sv-SE"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771800" y="1894938"/>
            <a:ext cx="3616284" cy="49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22255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b="1" dirty="0"/>
              <a:t>ILO CHECKPOINTS FOR DECENT JOBS</a:t>
            </a:r>
            <a:r>
              <a:rPr lang="sv-SE" dirty="0"/>
              <a:t>:</a:t>
            </a:r>
          </a:p>
        </p:txBody>
      </p:sp>
      <p:sp>
        <p:nvSpPr>
          <p:cNvPr id="3" name="Platshållare för innehåll 2"/>
          <p:cNvSpPr>
            <a:spLocks noGrp="1"/>
          </p:cNvSpPr>
          <p:nvPr>
            <p:ph idx="1"/>
          </p:nvPr>
        </p:nvSpPr>
        <p:spPr>
          <a:xfrm>
            <a:off x="467544" y="1412776"/>
            <a:ext cx="8219256" cy="4713387"/>
          </a:xfrm>
        </p:spPr>
        <p:txBody>
          <a:bodyPr>
            <a:normAutofit fontScale="25000" lnSpcReduction="20000"/>
          </a:bodyPr>
          <a:lstStyle/>
          <a:p>
            <a:r>
              <a:rPr lang="sv-SE" sz="12800" dirty="0" err="1"/>
              <a:t>Leadership</a:t>
            </a:r>
            <a:r>
              <a:rPr lang="sv-SE" sz="12800" dirty="0"/>
              <a:t> and </a:t>
            </a:r>
            <a:r>
              <a:rPr lang="sv-SE" sz="12800" dirty="0" err="1"/>
              <a:t>justice</a:t>
            </a:r>
            <a:r>
              <a:rPr lang="sv-SE" sz="12800" dirty="0"/>
              <a:t> at </a:t>
            </a:r>
            <a:r>
              <a:rPr lang="sv-SE" sz="12800" dirty="0" err="1"/>
              <a:t>work</a:t>
            </a:r>
            <a:r>
              <a:rPr lang="sv-SE" sz="12800" dirty="0"/>
              <a:t>;</a:t>
            </a:r>
          </a:p>
          <a:p>
            <a:r>
              <a:rPr lang="sv-SE" sz="12800" dirty="0"/>
              <a:t>Job </a:t>
            </a:r>
            <a:r>
              <a:rPr lang="sv-SE" sz="12800" dirty="0" err="1"/>
              <a:t>demands</a:t>
            </a:r>
            <a:r>
              <a:rPr lang="sv-SE" sz="12800" dirty="0"/>
              <a:t> and </a:t>
            </a:r>
            <a:r>
              <a:rPr lang="sv-SE" sz="12800" dirty="0" err="1"/>
              <a:t>workload</a:t>
            </a:r>
            <a:r>
              <a:rPr lang="sv-SE" sz="12800" dirty="0"/>
              <a:t>;</a:t>
            </a:r>
          </a:p>
          <a:p>
            <a:r>
              <a:rPr lang="sv-SE" sz="12800" dirty="0"/>
              <a:t>Job </a:t>
            </a:r>
            <a:r>
              <a:rPr lang="sv-SE" sz="12800" dirty="0" err="1"/>
              <a:t>control</a:t>
            </a:r>
            <a:r>
              <a:rPr lang="sv-SE" sz="12800" dirty="0"/>
              <a:t>;</a:t>
            </a:r>
          </a:p>
          <a:p>
            <a:r>
              <a:rPr lang="sv-SE" sz="12800" dirty="0"/>
              <a:t>Social support;</a:t>
            </a:r>
          </a:p>
          <a:p>
            <a:r>
              <a:rPr lang="sv-SE" sz="12800" dirty="0" err="1"/>
              <a:t>Physical</a:t>
            </a:r>
            <a:r>
              <a:rPr lang="sv-SE" sz="12800" dirty="0"/>
              <a:t> </a:t>
            </a:r>
            <a:r>
              <a:rPr lang="sv-SE" sz="12800" dirty="0" err="1"/>
              <a:t>environment</a:t>
            </a:r>
            <a:r>
              <a:rPr lang="sv-SE" sz="12800" dirty="0"/>
              <a:t>;</a:t>
            </a:r>
          </a:p>
          <a:p>
            <a:r>
              <a:rPr lang="sv-SE" sz="12800" dirty="0" err="1"/>
              <a:t>Work-life</a:t>
            </a:r>
            <a:r>
              <a:rPr lang="sv-SE" sz="12800" dirty="0"/>
              <a:t> </a:t>
            </a:r>
            <a:r>
              <a:rPr lang="sv-SE" sz="12800" dirty="0" err="1"/>
              <a:t>balance</a:t>
            </a:r>
            <a:r>
              <a:rPr lang="sv-SE" sz="12800" dirty="0"/>
              <a:t> and </a:t>
            </a:r>
            <a:r>
              <a:rPr lang="sv-SE" sz="12800" dirty="0" err="1"/>
              <a:t>working</a:t>
            </a:r>
            <a:r>
              <a:rPr lang="sv-SE" sz="12800" dirty="0"/>
              <a:t> </a:t>
            </a:r>
            <a:r>
              <a:rPr lang="sv-SE" sz="12800" dirty="0" err="1"/>
              <a:t>time</a:t>
            </a:r>
            <a:r>
              <a:rPr lang="sv-SE" sz="12800" dirty="0"/>
              <a:t>;</a:t>
            </a:r>
          </a:p>
          <a:p>
            <a:r>
              <a:rPr lang="sv-SE" sz="12800" dirty="0" err="1"/>
              <a:t>Recognition</a:t>
            </a:r>
            <a:r>
              <a:rPr lang="sv-SE" sz="12800" dirty="0"/>
              <a:t> at </a:t>
            </a:r>
            <a:r>
              <a:rPr lang="sv-SE" sz="12800" dirty="0" err="1"/>
              <a:t>work</a:t>
            </a:r>
            <a:r>
              <a:rPr lang="sv-SE" sz="12800" dirty="0"/>
              <a:t>;</a:t>
            </a:r>
          </a:p>
          <a:p>
            <a:r>
              <a:rPr lang="sv-SE" sz="12800" dirty="0" err="1"/>
              <a:t>Protection</a:t>
            </a:r>
            <a:r>
              <a:rPr lang="sv-SE" sz="12800" dirty="0"/>
              <a:t> from offensive </a:t>
            </a:r>
            <a:r>
              <a:rPr lang="sv-SE" sz="12800" dirty="0" err="1"/>
              <a:t>behavior</a:t>
            </a:r>
            <a:r>
              <a:rPr lang="sv-SE" sz="12800" dirty="0"/>
              <a:t>;</a:t>
            </a:r>
          </a:p>
          <a:p>
            <a:r>
              <a:rPr lang="sv-SE" sz="12800" dirty="0"/>
              <a:t>Job </a:t>
            </a:r>
            <a:r>
              <a:rPr lang="sv-SE" sz="12800" dirty="0" err="1"/>
              <a:t>security</a:t>
            </a:r>
            <a:r>
              <a:rPr lang="sv-SE" sz="12800" dirty="0"/>
              <a:t>;</a:t>
            </a:r>
          </a:p>
          <a:p>
            <a:r>
              <a:rPr lang="sv-SE" sz="12800" dirty="0"/>
              <a:t>Information and </a:t>
            </a:r>
            <a:r>
              <a:rPr lang="sv-SE" sz="12800" dirty="0" err="1"/>
              <a:t>communication</a:t>
            </a:r>
            <a:r>
              <a:rPr lang="sv-SE" sz="12800" dirty="0"/>
              <a:t>.</a:t>
            </a:r>
          </a:p>
          <a:p>
            <a:pPr marL="0" indent="0">
              <a:buNone/>
            </a:pPr>
            <a:r>
              <a:rPr lang="sv-SE" sz="4200" dirty="0"/>
              <a:t>)</a:t>
            </a:r>
          </a:p>
        </p:txBody>
      </p:sp>
    </p:spTree>
    <p:extLst>
      <p:ext uri="{BB962C8B-B14F-4D97-AF65-F5344CB8AC3E}">
        <p14:creationId xmlns:p14="http://schemas.microsoft.com/office/powerpoint/2010/main" val="83309844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t>SANTIAGO DECLARATION (2013):</a:t>
            </a:r>
          </a:p>
        </p:txBody>
      </p:sp>
      <p:sp>
        <p:nvSpPr>
          <p:cNvPr id="3" name="Platshållare för innehåll 2"/>
          <p:cNvSpPr>
            <a:spLocks noGrp="1"/>
          </p:cNvSpPr>
          <p:nvPr>
            <p:ph idx="1"/>
          </p:nvPr>
        </p:nvSpPr>
        <p:spPr>
          <a:xfrm>
            <a:off x="395536" y="1340768"/>
            <a:ext cx="8291264" cy="4785395"/>
          </a:xfrm>
        </p:spPr>
        <p:txBody>
          <a:bodyPr>
            <a:normAutofit fontScale="62500" lnSpcReduction="20000"/>
          </a:bodyPr>
          <a:lstStyle/>
          <a:p>
            <a:r>
              <a:rPr lang="sv-SE" sz="4000" dirty="0" err="1"/>
              <a:t>Consider</a:t>
            </a:r>
            <a:r>
              <a:rPr lang="sv-SE" sz="4000" dirty="0"/>
              <a:t> </a:t>
            </a:r>
            <a:r>
              <a:rPr lang="sv-SE" sz="4000" i="1" dirty="0" err="1"/>
              <a:t>health</a:t>
            </a:r>
            <a:r>
              <a:rPr lang="sv-SE" sz="4000" dirty="0"/>
              <a:t>, in addition </a:t>
            </a:r>
            <a:r>
              <a:rPr lang="sv-SE" sz="4000" dirty="0" err="1"/>
              <a:t>to</a:t>
            </a:r>
            <a:r>
              <a:rPr lang="sv-SE" sz="4000" dirty="0"/>
              <a:t> </a:t>
            </a:r>
            <a:r>
              <a:rPr lang="sv-SE" sz="4000" dirty="0" err="1"/>
              <a:t>other</a:t>
            </a:r>
            <a:r>
              <a:rPr lang="sv-SE" sz="4000" dirty="0"/>
              <a:t> </a:t>
            </a:r>
            <a:r>
              <a:rPr lang="sv-SE" sz="4000" dirty="0" err="1"/>
              <a:t>impacts</a:t>
            </a:r>
            <a:r>
              <a:rPr lang="sv-SE" sz="4000" dirty="0"/>
              <a:t>, of </a:t>
            </a:r>
            <a:r>
              <a:rPr lang="sv-SE" sz="4000" i="1" dirty="0"/>
              <a:t>all</a:t>
            </a:r>
            <a:r>
              <a:rPr lang="sv-SE" sz="4000" dirty="0"/>
              <a:t> </a:t>
            </a:r>
            <a:r>
              <a:rPr lang="sv-SE" sz="4000" dirty="0" err="1"/>
              <a:t>policies</a:t>
            </a:r>
            <a:r>
              <a:rPr lang="sv-SE" sz="4000" dirty="0"/>
              <a:t>;</a:t>
            </a:r>
          </a:p>
          <a:p>
            <a:r>
              <a:rPr lang="sv-SE" sz="4000" dirty="0" err="1"/>
              <a:t>Coordinate</a:t>
            </a:r>
            <a:r>
              <a:rPr lang="sv-SE" sz="4000" dirty="0"/>
              <a:t> </a:t>
            </a:r>
            <a:r>
              <a:rPr lang="sv-SE" sz="4000" dirty="0" err="1"/>
              <a:t>their</a:t>
            </a:r>
            <a:r>
              <a:rPr lang="sv-SE" sz="4000" dirty="0"/>
              <a:t> </a:t>
            </a:r>
            <a:r>
              <a:rPr lang="sv-SE" sz="4000" dirty="0" err="1"/>
              <a:t>efforts</a:t>
            </a:r>
            <a:r>
              <a:rPr lang="sv-SE" sz="4000" dirty="0"/>
              <a:t> </a:t>
            </a:r>
            <a:r>
              <a:rPr lang="sv-SE" sz="4000" i="1" dirty="0" err="1"/>
              <a:t>across</a:t>
            </a:r>
            <a:r>
              <a:rPr lang="sv-SE" sz="4000" i="1" dirty="0"/>
              <a:t> </a:t>
            </a:r>
            <a:r>
              <a:rPr lang="sv-SE" sz="4000" i="1" dirty="0" err="1"/>
              <a:t>sectors</a:t>
            </a:r>
            <a:r>
              <a:rPr lang="sv-SE" sz="4000" dirty="0"/>
              <a:t>, by pro-</a:t>
            </a:r>
            <a:r>
              <a:rPr lang="sv-SE" sz="4000" dirty="0" err="1"/>
              <a:t>active</a:t>
            </a:r>
            <a:r>
              <a:rPr lang="sv-SE" sz="4000" dirty="0"/>
              <a:t>, synergistic </a:t>
            </a:r>
            <a:r>
              <a:rPr lang="sv-SE" sz="4000" dirty="0" err="1"/>
              <a:t>strategies</a:t>
            </a:r>
            <a:r>
              <a:rPr lang="sv-SE" sz="4000" dirty="0"/>
              <a:t>;</a:t>
            </a:r>
          </a:p>
          <a:p>
            <a:r>
              <a:rPr lang="sv-SE" sz="4000" dirty="0" err="1"/>
              <a:t>Maintain</a:t>
            </a:r>
            <a:r>
              <a:rPr lang="sv-SE" sz="4000" dirty="0"/>
              <a:t>, or </a:t>
            </a:r>
            <a:r>
              <a:rPr lang="sv-SE" sz="4000" dirty="0" err="1"/>
              <a:t>even</a:t>
            </a:r>
            <a:r>
              <a:rPr lang="sv-SE" sz="4000" dirty="0"/>
              <a:t> </a:t>
            </a:r>
            <a:r>
              <a:rPr lang="sv-SE" sz="4000" dirty="0" err="1"/>
              <a:t>invest</a:t>
            </a:r>
            <a:r>
              <a:rPr lang="sv-SE" sz="4000" dirty="0"/>
              <a:t> in, </a:t>
            </a:r>
            <a:r>
              <a:rPr lang="sv-SE" sz="4000" i="1" dirty="0"/>
              <a:t>social </a:t>
            </a:r>
            <a:r>
              <a:rPr lang="sv-SE" sz="4000" i="1" dirty="0" err="1"/>
              <a:t>welfare</a:t>
            </a:r>
            <a:r>
              <a:rPr lang="sv-SE" sz="4000" dirty="0"/>
              <a:t>, and </a:t>
            </a:r>
            <a:r>
              <a:rPr lang="sv-SE" sz="4000" dirty="0" err="1"/>
              <a:t>active</a:t>
            </a:r>
            <a:r>
              <a:rPr lang="sv-SE" sz="4000" dirty="0"/>
              <a:t> </a:t>
            </a:r>
            <a:r>
              <a:rPr lang="sv-SE" sz="4000" dirty="0" err="1"/>
              <a:t>labour</a:t>
            </a:r>
            <a:r>
              <a:rPr lang="sv-SE" sz="4000" dirty="0"/>
              <a:t> market </a:t>
            </a:r>
            <a:r>
              <a:rPr lang="sv-SE" sz="4000" dirty="0" err="1"/>
              <a:t>policies</a:t>
            </a:r>
            <a:r>
              <a:rPr lang="sv-SE" sz="4000" dirty="0"/>
              <a:t>;</a:t>
            </a:r>
          </a:p>
          <a:p>
            <a:r>
              <a:rPr lang="sv-SE" sz="4000" dirty="0" err="1"/>
              <a:t>Recognise</a:t>
            </a:r>
            <a:r>
              <a:rPr lang="sv-SE" sz="4000" dirty="0"/>
              <a:t> the </a:t>
            </a:r>
            <a:r>
              <a:rPr lang="sv-SE" sz="4000" i="1" dirty="0" err="1"/>
              <a:t>economic</a:t>
            </a:r>
            <a:r>
              <a:rPr lang="sv-SE" sz="4000" dirty="0"/>
              <a:t> benefits of investment in ”</a:t>
            </a:r>
            <a:r>
              <a:rPr lang="sv-SE" sz="4000" dirty="0" err="1"/>
              <a:t>more</a:t>
            </a:r>
            <a:r>
              <a:rPr lang="sv-SE" sz="4000" dirty="0"/>
              <a:t> and </a:t>
            </a:r>
            <a:r>
              <a:rPr lang="sv-SE" sz="4000" dirty="0" err="1"/>
              <a:t>better</a:t>
            </a:r>
            <a:r>
              <a:rPr lang="sv-SE" sz="4000" dirty="0"/>
              <a:t> </a:t>
            </a:r>
            <a:r>
              <a:rPr lang="sv-SE" sz="4000" dirty="0" err="1"/>
              <a:t>jobs</a:t>
            </a:r>
            <a:r>
              <a:rPr lang="sv-SE" sz="4000" dirty="0"/>
              <a:t>”;</a:t>
            </a:r>
          </a:p>
          <a:p>
            <a:r>
              <a:rPr lang="sv-SE" sz="4000" dirty="0" err="1"/>
              <a:t>Prioritise</a:t>
            </a:r>
            <a:r>
              <a:rPr lang="sv-SE" sz="4000" dirty="0"/>
              <a:t> </a:t>
            </a:r>
            <a:r>
              <a:rPr lang="sv-SE" sz="4000" dirty="0" err="1"/>
              <a:t>these</a:t>
            </a:r>
            <a:r>
              <a:rPr lang="sv-SE" sz="4000" dirty="0"/>
              <a:t> investment </a:t>
            </a:r>
            <a:r>
              <a:rPr lang="sv-SE" sz="4000" dirty="0" err="1"/>
              <a:t>according</a:t>
            </a:r>
            <a:r>
              <a:rPr lang="sv-SE" sz="4000" dirty="0"/>
              <a:t> </a:t>
            </a:r>
            <a:r>
              <a:rPr lang="sv-SE" sz="4000" dirty="0" err="1"/>
              <a:t>to</a:t>
            </a:r>
            <a:r>
              <a:rPr lang="sv-SE" sz="4000" i="1" dirty="0"/>
              <a:t> </a:t>
            </a:r>
            <a:r>
              <a:rPr lang="sv-SE" sz="4000" i="1" dirty="0" err="1"/>
              <a:t>need</a:t>
            </a:r>
            <a:r>
              <a:rPr lang="sv-SE" sz="4000" dirty="0"/>
              <a:t>;</a:t>
            </a:r>
          </a:p>
          <a:p>
            <a:r>
              <a:rPr lang="sv-SE" sz="4000" dirty="0" err="1"/>
              <a:t>Ensure</a:t>
            </a:r>
            <a:r>
              <a:rPr lang="sv-SE" sz="4000" dirty="0"/>
              <a:t> access </a:t>
            </a:r>
            <a:r>
              <a:rPr lang="sv-SE" sz="4000" dirty="0" err="1"/>
              <a:t>to</a:t>
            </a:r>
            <a:r>
              <a:rPr lang="sv-SE" sz="4000" dirty="0"/>
              <a:t> </a:t>
            </a:r>
            <a:r>
              <a:rPr lang="sv-SE" sz="4000" dirty="0" err="1"/>
              <a:t>high</a:t>
            </a:r>
            <a:r>
              <a:rPr lang="sv-SE" sz="4000" dirty="0"/>
              <a:t> </a:t>
            </a:r>
            <a:r>
              <a:rPr lang="sv-SE" sz="4000" dirty="0" err="1"/>
              <a:t>quality</a:t>
            </a:r>
            <a:r>
              <a:rPr lang="sv-SE" sz="4000" dirty="0"/>
              <a:t> </a:t>
            </a:r>
            <a:r>
              <a:rPr lang="sv-SE" sz="4000" i="1" dirty="0" err="1"/>
              <a:t>health</a:t>
            </a:r>
            <a:r>
              <a:rPr lang="sv-SE" sz="4000" i="1" dirty="0"/>
              <a:t> </a:t>
            </a:r>
            <a:r>
              <a:rPr lang="sv-SE" sz="4000" dirty="0"/>
              <a:t>services;</a:t>
            </a:r>
          </a:p>
          <a:p>
            <a:r>
              <a:rPr lang="sv-SE" sz="4000" dirty="0"/>
              <a:t>Support relevant </a:t>
            </a:r>
            <a:r>
              <a:rPr lang="sv-SE" sz="4000" i="1" dirty="0"/>
              <a:t>research</a:t>
            </a:r>
            <a:r>
              <a:rPr lang="sv-SE" sz="4000" dirty="0"/>
              <a:t> on the human dimensions of the </a:t>
            </a:r>
            <a:r>
              <a:rPr lang="sv-SE" sz="4000" dirty="0" err="1"/>
              <a:t>economic</a:t>
            </a:r>
            <a:r>
              <a:rPr lang="sv-SE" sz="4000" dirty="0"/>
              <a:t> and </a:t>
            </a:r>
            <a:r>
              <a:rPr lang="sv-SE" sz="4000" dirty="0" err="1"/>
              <a:t>financial</a:t>
            </a:r>
            <a:r>
              <a:rPr lang="sv-SE" sz="4000" dirty="0"/>
              <a:t> </a:t>
            </a:r>
            <a:r>
              <a:rPr lang="sv-SE" sz="4000" dirty="0" err="1"/>
              <a:t>crisis</a:t>
            </a:r>
            <a:r>
              <a:rPr lang="sv-SE" sz="4000" dirty="0"/>
              <a:t>.</a:t>
            </a:r>
          </a:p>
          <a:p>
            <a:pPr marL="0" indent="0">
              <a:buNone/>
            </a:pPr>
            <a:r>
              <a:rPr lang="sv-SE" dirty="0"/>
              <a:t>                                                               </a:t>
            </a:r>
          </a:p>
        </p:txBody>
      </p:sp>
    </p:spTree>
    <p:extLst>
      <p:ext uri="{BB962C8B-B14F-4D97-AF65-F5344CB8AC3E}">
        <p14:creationId xmlns:p14="http://schemas.microsoft.com/office/powerpoint/2010/main" val="2589310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WORKPLACE HEALTH PROMOTION AND WELLBEING</a:t>
            </a:r>
          </a:p>
        </p:txBody>
      </p:sp>
      <p:sp>
        <p:nvSpPr>
          <p:cNvPr id="3" name="Platshållare för innehåll 2"/>
          <p:cNvSpPr>
            <a:spLocks noGrp="1"/>
          </p:cNvSpPr>
          <p:nvPr>
            <p:ph idx="1"/>
          </p:nvPr>
        </p:nvSpPr>
        <p:spPr/>
        <p:txBody>
          <a:bodyPr>
            <a:normAutofit fontScale="92500" lnSpcReduction="10000"/>
          </a:bodyPr>
          <a:lstStyle/>
          <a:p>
            <a:r>
              <a:rPr lang="sv-SE" dirty="0"/>
              <a:t>Promotion of </a:t>
            </a:r>
            <a:r>
              <a:rPr lang="sv-SE" dirty="0" err="1"/>
              <a:t>health</a:t>
            </a:r>
            <a:r>
              <a:rPr lang="sv-SE" dirty="0"/>
              <a:t> </a:t>
            </a:r>
            <a:r>
              <a:rPr lang="sv-SE" dirty="0" err="1"/>
              <a:t>among</a:t>
            </a:r>
            <a:r>
              <a:rPr lang="sv-SE" dirty="0"/>
              <a:t> all </a:t>
            </a:r>
            <a:r>
              <a:rPr lang="sv-SE" dirty="0" err="1"/>
              <a:t>workers</a:t>
            </a:r>
            <a:r>
              <a:rPr lang="sv-SE" dirty="0"/>
              <a:t> and </a:t>
            </a:r>
            <a:r>
              <a:rPr lang="sv-SE" dirty="0" err="1"/>
              <a:t>their</a:t>
            </a:r>
            <a:r>
              <a:rPr lang="sv-SE" dirty="0"/>
              <a:t> </a:t>
            </a:r>
            <a:r>
              <a:rPr lang="sv-SE" dirty="0" err="1"/>
              <a:t>families</a:t>
            </a:r>
            <a:r>
              <a:rPr lang="sv-SE" dirty="0"/>
              <a:t> </a:t>
            </a:r>
            <a:r>
              <a:rPr lang="sv-SE" dirty="0" err="1"/>
              <a:t>through</a:t>
            </a:r>
            <a:r>
              <a:rPr lang="sv-SE" dirty="0"/>
              <a:t> </a:t>
            </a:r>
            <a:r>
              <a:rPr lang="sv-SE" dirty="0" err="1"/>
              <a:t>preventive</a:t>
            </a:r>
            <a:r>
              <a:rPr lang="sv-SE" dirty="0"/>
              <a:t> and </a:t>
            </a:r>
            <a:r>
              <a:rPr lang="sv-SE" dirty="0" err="1"/>
              <a:t>assistence</a:t>
            </a:r>
            <a:r>
              <a:rPr lang="sv-SE" dirty="0"/>
              <a:t> programmes in the area of </a:t>
            </a:r>
            <a:r>
              <a:rPr lang="sv-SE" dirty="0" err="1"/>
              <a:t>drug</a:t>
            </a:r>
            <a:r>
              <a:rPr lang="sv-SE" dirty="0"/>
              <a:t> and </a:t>
            </a:r>
            <a:r>
              <a:rPr lang="sv-SE" dirty="0" err="1"/>
              <a:t>alcohol</a:t>
            </a:r>
            <a:r>
              <a:rPr lang="sv-SE" dirty="0"/>
              <a:t> abuse, HIV/AIDS, </a:t>
            </a:r>
            <a:r>
              <a:rPr lang="sv-SE" i="1" dirty="0" err="1"/>
              <a:t>workplace</a:t>
            </a:r>
            <a:r>
              <a:rPr lang="sv-SE" dirty="0"/>
              <a:t> </a:t>
            </a:r>
            <a:r>
              <a:rPr lang="sv-SE" i="1" dirty="0"/>
              <a:t>stress</a:t>
            </a:r>
            <a:r>
              <a:rPr lang="sv-SE" dirty="0"/>
              <a:t> and the promotion of </a:t>
            </a:r>
            <a:r>
              <a:rPr lang="sv-SE" dirty="0" err="1"/>
              <a:t>tobacco-free</a:t>
            </a:r>
            <a:r>
              <a:rPr lang="sv-SE" dirty="0"/>
              <a:t> </a:t>
            </a:r>
            <a:r>
              <a:rPr lang="sv-SE" dirty="0" err="1"/>
              <a:t>workplaces</a:t>
            </a:r>
            <a:r>
              <a:rPr lang="sv-SE" dirty="0"/>
              <a:t>.</a:t>
            </a:r>
          </a:p>
          <a:p>
            <a:r>
              <a:rPr lang="sv-SE" dirty="0" err="1"/>
              <a:t>With</a:t>
            </a:r>
            <a:r>
              <a:rPr lang="sv-SE" dirty="0"/>
              <a:t> the </a:t>
            </a:r>
            <a:r>
              <a:rPr lang="sv-SE" dirty="0" err="1"/>
              <a:t>aim</a:t>
            </a:r>
            <a:r>
              <a:rPr lang="sv-SE" dirty="0"/>
              <a:t> of </a:t>
            </a:r>
            <a:r>
              <a:rPr lang="sv-SE" dirty="0" err="1"/>
              <a:t>integrating</a:t>
            </a:r>
            <a:r>
              <a:rPr lang="sv-SE" dirty="0"/>
              <a:t> </a:t>
            </a:r>
            <a:r>
              <a:rPr lang="sv-SE" dirty="0" err="1"/>
              <a:t>workplace</a:t>
            </a:r>
            <a:r>
              <a:rPr lang="sv-SE" dirty="0"/>
              <a:t> </a:t>
            </a:r>
            <a:r>
              <a:rPr lang="sv-SE" dirty="0" err="1"/>
              <a:t>health</a:t>
            </a:r>
            <a:r>
              <a:rPr lang="sv-SE" dirty="0"/>
              <a:t> promotion </a:t>
            </a:r>
            <a:r>
              <a:rPr lang="sv-SE" dirty="0" err="1"/>
              <a:t>into</a:t>
            </a:r>
            <a:r>
              <a:rPr lang="sv-SE" dirty="0"/>
              <a:t> OSH </a:t>
            </a:r>
            <a:r>
              <a:rPr lang="sv-SE" dirty="0" err="1"/>
              <a:t>policies</a:t>
            </a:r>
            <a:r>
              <a:rPr lang="sv-SE" dirty="0"/>
              <a:t>. SOLVE </a:t>
            </a:r>
            <a:r>
              <a:rPr lang="sv-SE" dirty="0" err="1"/>
              <a:t>focuses</a:t>
            </a:r>
            <a:r>
              <a:rPr lang="sv-SE" dirty="0"/>
              <a:t> on the prevention of </a:t>
            </a:r>
            <a:r>
              <a:rPr lang="sv-SE" dirty="0" err="1"/>
              <a:t>psychosocial</a:t>
            </a:r>
            <a:r>
              <a:rPr lang="sv-SE" dirty="0"/>
              <a:t> risks and the promotion of </a:t>
            </a:r>
            <a:r>
              <a:rPr lang="sv-SE" dirty="0" err="1"/>
              <a:t>health</a:t>
            </a:r>
            <a:r>
              <a:rPr lang="sv-SE" dirty="0"/>
              <a:t> and </a:t>
            </a:r>
            <a:r>
              <a:rPr lang="sv-SE" dirty="0" err="1"/>
              <a:t>well-being</a:t>
            </a:r>
            <a:r>
              <a:rPr lang="sv-SE" dirty="0"/>
              <a:t> at </a:t>
            </a:r>
            <a:r>
              <a:rPr lang="sv-SE" dirty="0" err="1"/>
              <a:t>work</a:t>
            </a:r>
            <a:r>
              <a:rPr lang="sv-SE" dirty="0"/>
              <a:t> </a:t>
            </a:r>
            <a:r>
              <a:rPr lang="sv-SE" dirty="0" err="1"/>
              <a:t>through</a:t>
            </a:r>
            <a:r>
              <a:rPr lang="sv-SE" dirty="0"/>
              <a:t> policy design and action.  (ILO, 2013)</a:t>
            </a:r>
          </a:p>
        </p:txBody>
      </p:sp>
    </p:spTree>
    <p:extLst>
      <p:ext uri="{BB962C8B-B14F-4D97-AF65-F5344CB8AC3E}">
        <p14:creationId xmlns:p14="http://schemas.microsoft.com/office/powerpoint/2010/main" val="272510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b="1" dirty="0"/>
              <a:t>60th SESSION, INTERNATIONAL LABOUR CONFERENCE:</a:t>
            </a:r>
          </a:p>
        </p:txBody>
      </p:sp>
      <p:sp>
        <p:nvSpPr>
          <p:cNvPr id="3" name="Platshållare för innehåll 2"/>
          <p:cNvSpPr>
            <a:spLocks noGrp="1"/>
          </p:cNvSpPr>
          <p:nvPr>
            <p:ph idx="1"/>
          </p:nvPr>
        </p:nvSpPr>
        <p:spPr/>
        <p:txBody>
          <a:bodyPr>
            <a:normAutofit fontScale="92500"/>
          </a:bodyPr>
          <a:lstStyle/>
          <a:p>
            <a:pPr marL="0" indent="0">
              <a:buNone/>
            </a:pPr>
            <a:r>
              <a:rPr lang="sv-SE" dirty="0"/>
              <a:t>”</a:t>
            </a:r>
            <a:r>
              <a:rPr lang="sv-SE" sz="4800" dirty="0"/>
              <a:t>The </a:t>
            </a:r>
            <a:r>
              <a:rPr lang="sv-SE" sz="4800" dirty="0" err="1"/>
              <a:t>improvement</a:t>
            </a:r>
            <a:r>
              <a:rPr lang="sv-SE" sz="4800" dirty="0"/>
              <a:t> of </a:t>
            </a:r>
            <a:r>
              <a:rPr lang="sv-SE" sz="4800" dirty="0" err="1"/>
              <a:t>working</a:t>
            </a:r>
            <a:r>
              <a:rPr lang="sv-SE" sz="4800" dirty="0"/>
              <a:t> </a:t>
            </a:r>
            <a:r>
              <a:rPr lang="sv-SE" sz="4800" dirty="0" err="1"/>
              <a:t>conditions</a:t>
            </a:r>
            <a:r>
              <a:rPr lang="sv-SE" sz="4800" dirty="0"/>
              <a:t> and the </a:t>
            </a:r>
            <a:r>
              <a:rPr lang="sv-SE" sz="4800" dirty="0" err="1"/>
              <a:t>protection</a:t>
            </a:r>
            <a:r>
              <a:rPr lang="sv-SE" sz="4800" dirty="0"/>
              <a:t> of the </a:t>
            </a:r>
            <a:r>
              <a:rPr lang="sv-SE" sz="4800" dirty="0" err="1"/>
              <a:t>physical</a:t>
            </a:r>
            <a:r>
              <a:rPr lang="sv-SE" sz="4800" dirty="0"/>
              <a:t> and mental </a:t>
            </a:r>
            <a:r>
              <a:rPr lang="sv-SE" sz="4800" dirty="0" err="1"/>
              <a:t>health</a:t>
            </a:r>
            <a:r>
              <a:rPr lang="sv-SE" sz="4800" dirty="0"/>
              <a:t> of </a:t>
            </a:r>
            <a:r>
              <a:rPr lang="sv-SE" sz="4800" dirty="0" err="1"/>
              <a:t>workers</a:t>
            </a:r>
            <a:r>
              <a:rPr lang="sv-SE" sz="4800" dirty="0"/>
              <a:t> </a:t>
            </a:r>
            <a:r>
              <a:rPr lang="sv-SE" sz="4800" dirty="0" err="1"/>
              <a:t>constitute</a:t>
            </a:r>
            <a:r>
              <a:rPr lang="sv-SE" sz="4800" dirty="0"/>
              <a:t> an </a:t>
            </a:r>
            <a:r>
              <a:rPr lang="sv-SE" sz="4800" dirty="0" err="1"/>
              <a:t>essential</a:t>
            </a:r>
            <a:r>
              <a:rPr lang="sv-SE" sz="4800" dirty="0"/>
              <a:t> and permanent mission of the International Labour Organization.”</a:t>
            </a:r>
          </a:p>
        </p:txBody>
      </p:sp>
    </p:spTree>
    <p:extLst>
      <p:ext uri="{BB962C8B-B14F-4D97-AF65-F5344CB8AC3E}">
        <p14:creationId xmlns:p14="http://schemas.microsoft.com/office/powerpoint/2010/main" val="148522558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Eurostress">
  <a:themeElements>
    <a:clrScheme name="Eurostres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urostres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
            <a:srgbClr val="000066"/>
          </a:buClr>
          <a:buSzTx/>
          <a:buFont typeface="Wingdings" pitchFamily="2" charset="2"/>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
            <a:srgbClr val="000066"/>
          </a:buClr>
          <a:buSzTx/>
          <a:buFont typeface="Wingdings" pitchFamily="2" charset="2"/>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Eurostres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urostres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urostres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urostres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urostres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urostres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urostres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4729</Words>
  <Application>Microsoft Office PowerPoint</Application>
  <PresentationFormat>Bildschirmpräsentation (4:3)</PresentationFormat>
  <Paragraphs>417</Paragraphs>
  <Slides>71</Slides>
  <Notes>2</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71</vt:i4>
      </vt:variant>
    </vt:vector>
  </HeadingPairs>
  <TitlesOfParts>
    <vt:vector size="77" baseType="lpstr">
      <vt:lpstr>Arial</vt:lpstr>
      <vt:lpstr>Calibri</vt:lpstr>
      <vt:lpstr>Times New Roman</vt:lpstr>
      <vt:lpstr>Wingdings</vt:lpstr>
      <vt:lpstr>Office-tema</vt:lpstr>
      <vt:lpstr>1_Eurostress</vt:lpstr>
      <vt:lpstr>WORK, STRESS AND HEALTH –  A GLOBAL CHALLENGE</vt:lpstr>
      <vt:lpstr>ILO APPROACH TO MENTAL HEALTH AND WELLBEING AT WORK</vt:lpstr>
      <vt:lpstr>UN DEVELOPMENT GROUP´S REPORT (2013):</vt:lpstr>
      <vt:lpstr>VULNERABLE EMPLOYMENT AS A SHARE OF TOTAL EMPLOYMENT, 2011</vt:lpstr>
      <vt:lpstr>OUTPUT PER WORKER</vt:lpstr>
      <vt:lpstr>PERSON-ENVIRONMENT FIT?</vt:lpstr>
      <vt:lpstr>FRAGMENTED OR HOLISTIC APPROACH? </vt:lpstr>
      <vt:lpstr>WORKPLACE HEALTH PROMOTION AND WELLBEING</vt:lpstr>
      <vt:lpstr>60th SESSION, INTERNATIONAL LABOUR CONFERENCE:</vt:lpstr>
      <vt:lpstr>THEORETICAL MODELS FOR OCCUPATIONAL MENTAL HEALTH ACTION:</vt:lpstr>
      <vt:lpstr>GLOBALIZATION + CRISIS + MIGRATION + AGING + INNOVATION = CHALLENGE!</vt:lpstr>
      <vt:lpstr>Investments into Mental Health – challenges and benefits:</vt:lpstr>
      <vt:lpstr>CSR  AND DEVELOPING COUNTRIES:</vt:lpstr>
      <vt:lpstr>MOTIVES FOR INTERVENTION?</vt:lpstr>
      <vt:lpstr>PSYCHOSOCIAL FACTORS AT WORK – RECOGNITION AND CONTROL (1984):</vt:lpstr>
      <vt:lpstr>OPTIONS FOR INTERVENTIONS:</vt:lpstr>
      <vt:lpstr>OPTIONS FOR INTERVENTIONS:</vt:lpstr>
      <vt:lpstr>SHIFT OF INDUSTRY AND SERVICES  TO DEVELOPING COUNTRIES: </vt:lpstr>
      <vt:lpstr>WHY IS THERE LITTLE IMPROVEMENT?</vt:lpstr>
      <vt:lpstr>INTERVIEWS OF EXPERTS AND DELPHI SURVEY ON WORK-RELATED STRESS IN DEVELOPING COUNTRIES</vt:lpstr>
      <vt:lpstr>MANY WORK-RELATED DISEASES HAVE MULTIFACTORIAL ETIOLOGY:</vt:lpstr>
      <vt:lpstr>QUESTIONS TO BE CONSIDERED: </vt:lpstr>
      <vt:lpstr>GLOBAL WELLNESS SURVEY 2009:</vt:lpstr>
      <vt:lpstr>HEALTHY WORKPLACES  CONSIDER:</vt:lpstr>
      <vt:lpstr>WORKERS HAVE TO DEAL WITH…</vt:lpstr>
      <vt:lpstr>RISKS FOR WORK-RELATED STRESS AND ILL HEALTH</vt:lpstr>
      <vt:lpstr>WORKERS´HEALTH: GLOBAL PLAN OF ACTION (WHO, 2008-17):</vt:lpstr>
      <vt:lpstr>WORKERS´HEALTH: GLOBAL PLAN OF ACTION (WHO, 2008-17):</vt:lpstr>
      <vt:lpstr>WORK CAN BE BOTH PATHOGENIC AND SALUTOGENIC:</vt:lpstr>
      <vt:lpstr>”WORK-RELATED STRESS…</vt:lpstr>
      <vt:lpstr>WORK-RELATED IN DEVELOPING COUNTRIES…</vt:lpstr>
      <vt:lpstr>GLOBALIZATION AND THE WORLD OF WORK</vt:lpstr>
      <vt:lpstr>IS THERE A PROBLEM?</vt:lpstr>
      <vt:lpstr>HOW IS DECENT WORK REALIZED? DECENT WORK COUNTRY PROGRAMMES (DWCP):</vt:lpstr>
      <vt:lpstr>DECENT WORK FOR ALL IN ACTION:</vt:lpstr>
      <vt:lpstr>EMPLOYMENT-INTENSIVE REBUILDING. THE CHALLENGE:</vt:lpstr>
      <vt:lpstr>PSYCHOSOCIAL OCCUPATIONAL FACTORS AND HEALTH: </vt:lpstr>
      <vt:lpstr>SWEDISH WORK ENVIRONMENT ACT 1990/91:140 (Summary):</vt:lpstr>
      <vt:lpstr>PowerPoint-Präsentation</vt:lpstr>
      <vt:lpstr>MONITORING AND ASSESSING PROGRESS ON DECENT WORK (MAP)</vt:lpstr>
      <vt:lpstr>DECENT WORK COUNTRY PROFILE INDONESIA (2011)</vt:lpstr>
      <vt:lpstr>DECENT WORK (ILO)…</vt:lpstr>
      <vt:lpstr>COMMON OBSTACLES:</vt:lpstr>
      <vt:lpstr>PREVENTION/PROMOTION STRATEGIES:</vt:lpstr>
      <vt:lpstr>SOCIAL CAPITAL:</vt:lpstr>
      <vt:lpstr>BIGGEST OVERALL CAUSE:</vt:lpstr>
      <vt:lpstr>A RENEWED WORK ENVIRONMENT POLICY 2010 – 2015 (SWEDEN):</vt:lpstr>
      <vt:lpstr>EUROPEAN PACT FOR MENTAL HEALTH AND WELL-BEING:</vt:lpstr>
      <vt:lpstr>OPTIONS FOR INTERVENTIONS:</vt:lpstr>
      <vt:lpstr>EUROPEAN PACT FOR MENTAL HEALTH AND WELLBEING:</vt:lpstr>
      <vt:lpstr>UNITED NATIONS GENERAL ASSEMBLY RESOLUTION ON HAPPINESS (July 19, 2011)</vt:lpstr>
      <vt:lpstr>DEFINITION OF ”MENTAL HEALTH”:</vt:lpstr>
      <vt:lpstr>WHO GLOBAL COMMISSION ON ”SOCIAL DETERMINANTS OF HEALTH”:</vt:lpstr>
      <vt:lpstr>TOTAL RETURNS ON INVESTMENTS: PAYOFFS PER GB£ 1 EXPENDITURE: </vt:lpstr>
      <vt:lpstr>TREATY OF LISBON, ARTICLE 168:</vt:lpstr>
      <vt:lpstr>PowerPoint-Präsentation</vt:lpstr>
      <vt:lpstr>THE ECONOMIC CRISIS IS LIKELY TO:</vt:lpstr>
      <vt:lpstr>”PANTA RHEI – EVERYTING FLOWS”</vt:lpstr>
      <vt:lpstr>GLOBAL EMPLOYMENT TRENDS (ILO, 2013)</vt:lpstr>
      <vt:lpstr>PSYCHOSOCIAL HAZARDS AT WORK:</vt:lpstr>
      <vt:lpstr>WORLD HAPPINESS REPORT 2013</vt:lpstr>
      <vt:lpstr>OCCUPATIONAL HEALTH IN DEVELOPING COUNTRIES:</vt:lpstr>
      <vt:lpstr>UNITED NATIONS DEVELOPMENT GROUP MESSAGE (2013):</vt:lpstr>
      <vt:lpstr>A GLOBAL CHALLENGE?</vt:lpstr>
      <vt:lpstr>ECONOMY, STRESS AND HEALTH</vt:lpstr>
      <vt:lpstr>FIFTH EUROPEAN WORKING CONDITIONS SURVEY (EU27)</vt:lpstr>
      <vt:lpstr>”Demand-control-support”-model</vt:lpstr>
      <vt:lpstr>”Effort-Reward-Imbalance”-model (ERI)  </vt:lpstr>
      <vt:lpstr>FAIRNESS AT WORK </vt:lpstr>
      <vt:lpstr>ILO CHECKPOINTS FOR DECENT JOBS:</vt:lpstr>
      <vt:lpstr>SANTIAGO DECLARATION (2013):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STRESS AND HEALTH – A GLOBAL CHALLENGE</dc:title>
  <dc:creator>Lennart</dc:creator>
  <cp:lastModifiedBy>Ingrid_</cp:lastModifiedBy>
  <cp:revision>226</cp:revision>
  <cp:lastPrinted>2013-10-26T05:16:43Z</cp:lastPrinted>
  <dcterms:created xsi:type="dcterms:W3CDTF">2013-09-18T11:31:28Z</dcterms:created>
  <dcterms:modified xsi:type="dcterms:W3CDTF">2017-06-05T09:33:50Z</dcterms:modified>
</cp:coreProperties>
</file>